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Lst>
  <p:notesMasterIdLst>
    <p:notesMasterId r:id="rId17"/>
  </p:notesMasterIdLst>
  <p:handoutMasterIdLst>
    <p:handoutMasterId r:id="rId18"/>
  </p:handoutMasterIdLst>
  <p:sldIdLst>
    <p:sldId id="33548" r:id="rId6"/>
    <p:sldId id="428" r:id="rId7"/>
    <p:sldId id="411" r:id="rId8"/>
    <p:sldId id="436" r:id="rId9"/>
    <p:sldId id="437" r:id="rId10"/>
    <p:sldId id="388" r:id="rId11"/>
    <p:sldId id="438" r:id="rId12"/>
    <p:sldId id="439" r:id="rId13"/>
    <p:sldId id="393" r:id="rId14"/>
    <p:sldId id="394" r:id="rId15"/>
    <p:sldId id="33528" r:id="rId16"/>
  </p:sldIdLst>
  <p:sldSz cx="12192000" cy="6858000"/>
  <p:notesSz cx="6950075" cy="923607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0000"/>
    <a:srgbClr val="558A93"/>
    <a:srgbClr val="38A3B5"/>
    <a:srgbClr val="3AA6B9"/>
    <a:srgbClr val="39A2B4"/>
    <a:srgbClr val="CC3300"/>
    <a:srgbClr val="FF3300"/>
    <a:srgbClr val="99CC00"/>
    <a:srgbClr val="F2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4" autoAdjust="0"/>
    <p:restoredTop sz="86121" autoAdjust="0"/>
  </p:normalViewPr>
  <p:slideViewPr>
    <p:cSldViewPr snapToGrid="0">
      <p:cViewPr varScale="1">
        <p:scale>
          <a:sx n="79" d="100"/>
          <a:sy n="79" d="100"/>
        </p:scale>
        <p:origin x="816" y="72"/>
      </p:cViewPr>
      <p:guideLst>
        <p:guide orient="horz" pos="2160"/>
        <p:guide pos="3840"/>
      </p:guideLst>
    </p:cSldViewPr>
  </p:slideViewPr>
  <p:notesTextViewPr>
    <p:cViewPr>
      <p:scale>
        <a:sx n="1" d="1"/>
        <a:sy n="1" d="1"/>
      </p:scale>
      <p:origin x="0" y="0"/>
    </p:cViewPr>
  </p:notesTextViewPr>
  <p:sorterViewPr>
    <p:cViewPr>
      <p:scale>
        <a:sx n="100" d="100"/>
        <a:sy n="100" d="100"/>
      </p:scale>
      <p:origin x="0" y="-1068"/>
    </p:cViewPr>
  </p:sorterViewPr>
  <p:notesViewPr>
    <p:cSldViewPr snapToGrid="0">
      <p:cViewPr varScale="1">
        <p:scale>
          <a:sx n="59" d="100"/>
          <a:sy n="59" d="100"/>
        </p:scale>
        <p:origin x="3206"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laudia\Documentos\Estad&#237;sticas\Exportaciones%20Intelvid\Archivos%20base\Exportaciones%20-%20Archivo%20Bas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tx>
            <c:strRef>
              <c:f>Embotellado!$A$30</c:f>
              <c:strCache>
                <c:ptCount val="1"/>
                <c:pt idx="0">
                  <c:v>Volumen</c:v>
                </c:pt>
              </c:strCache>
            </c:strRef>
          </c:tx>
          <c:spPr>
            <a:solidFill>
              <a:schemeClr val="accent4"/>
            </a:solidFill>
            <a:ln>
              <a:noFill/>
            </a:ln>
            <a:effectLst/>
          </c:spPr>
          <c:invertIfNegative val="0"/>
          <c:cat>
            <c:strRef>
              <c:f>Embotellado!$B$29:$C$29</c:f>
              <c:strCache>
                <c:ptCount val="2"/>
                <c:pt idx="0">
                  <c:v>Feb.23 - Ene.24</c:v>
                </c:pt>
                <c:pt idx="1">
                  <c:v>Feb.24 - Ene.25</c:v>
                </c:pt>
              </c:strCache>
            </c:strRef>
          </c:cat>
          <c:val>
            <c:numRef>
              <c:f>Embotellado!$B$30:$C$30</c:f>
              <c:numCache>
                <c:formatCode>#,##0.0</c:formatCode>
                <c:ptCount val="2"/>
                <c:pt idx="0">
                  <c:v>42.624721999999998</c:v>
                </c:pt>
                <c:pt idx="1">
                  <c:v>47.026915000000002</c:v>
                </c:pt>
              </c:numCache>
            </c:numRef>
          </c:val>
          <c:extLst>
            <c:ext xmlns:c16="http://schemas.microsoft.com/office/drawing/2014/chart" uri="{C3380CC4-5D6E-409C-BE32-E72D297353CC}">
              <c16:uniqueId val="{00000000-7E2C-4DA2-8606-88FDBE8C5842}"/>
            </c:ext>
          </c:extLst>
        </c:ser>
        <c:dLbls>
          <c:showLegendKey val="0"/>
          <c:showVal val="0"/>
          <c:showCatName val="0"/>
          <c:showSerName val="0"/>
          <c:showPercent val="0"/>
          <c:showBubbleSize val="0"/>
        </c:dLbls>
        <c:gapWidth val="150"/>
        <c:overlap val="100"/>
        <c:axId val="-2058345208"/>
        <c:axId val="-2061622152"/>
      </c:barChart>
      <c:catAx>
        <c:axId val="-2058345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61622152"/>
        <c:crosses val="autoZero"/>
        <c:auto val="1"/>
        <c:lblAlgn val="ctr"/>
        <c:lblOffset val="100"/>
        <c:noMultiLvlLbl val="0"/>
      </c:catAx>
      <c:valAx>
        <c:axId val="-2061622152"/>
        <c:scaling>
          <c:orientation val="minMax"/>
          <c:max val="60"/>
          <c:min val="0"/>
        </c:scaling>
        <c:delete val="1"/>
        <c:axPos val="l"/>
        <c:majorGridlines>
          <c:spPr>
            <a:ln w="9525" cap="flat" cmpd="sng" algn="ctr">
              <a:noFill/>
              <a:round/>
            </a:ln>
            <a:effectLst/>
          </c:spPr>
        </c:majorGridlines>
        <c:numFmt formatCode="#,##0.0" sourceLinked="1"/>
        <c:majorTickMark val="out"/>
        <c:minorTickMark val="none"/>
        <c:tickLblPos val="nextTo"/>
        <c:crossAx val="-20583452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Candara" panose="020E0502030303020204" pitchFamily="34" charset="0"/>
                <a:ea typeface="+mn-ea"/>
                <a:cs typeface="+mn-cs"/>
              </a:defRPr>
            </a:pPr>
            <a:r>
              <a:rPr lang="es-ES"/>
              <a:t>Precio promedio exportaciones</a:t>
            </a:r>
          </a:p>
        </c:rich>
      </c:tx>
      <c:layout>
        <c:manualLayout>
          <c:xMode val="edge"/>
          <c:yMode val="edge"/>
          <c:x val="1.4852662896645301E-2"/>
          <c:y val="2.3188405797101401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Candara" panose="020E0502030303020204" pitchFamily="34" charset="0"/>
              <a:ea typeface="+mn-ea"/>
              <a:cs typeface="+mn-cs"/>
            </a:defRPr>
          </a:pPr>
          <a:endParaRPr lang="es-CL"/>
        </a:p>
      </c:txPr>
    </c:title>
    <c:autoTitleDeleted val="0"/>
    <c:plotArea>
      <c:layout/>
      <c:lineChart>
        <c:grouping val="standard"/>
        <c:varyColors val="0"/>
        <c:ser>
          <c:idx val="2"/>
          <c:order val="0"/>
          <c:tx>
            <c:strRef>
              <c:f>Precio!$D$3</c:f>
              <c:strCache>
                <c:ptCount val="1"/>
                <c:pt idx="0">
                  <c:v>Vino total (US$/litro)</c:v>
                </c:pt>
              </c:strCache>
            </c:strRef>
          </c:tx>
          <c:spPr>
            <a:ln w="28575" cap="rnd">
              <a:solidFill>
                <a:schemeClr val="accent2">
                  <a:tint val="65000"/>
                </a:schemeClr>
              </a:solidFill>
              <a:round/>
            </a:ln>
            <a:effectLst/>
          </c:spPr>
          <c:marker>
            <c:symbol val="circle"/>
            <c:size val="5"/>
            <c:spPr>
              <a:solidFill>
                <a:schemeClr val="accent2">
                  <a:tint val="65000"/>
                </a:schemeClr>
              </a:solidFill>
              <a:ln w="9525">
                <a:solidFill>
                  <a:schemeClr val="accent2">
                    <a:tint val="65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Precio!$A$10:$A$20</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Precio!$D$10:$D$20</c:f>
              <c:numCache>
                <c:formatCode>#,##0.0</c:formatCode>
                <c:ptCount val="11"/>
                <c:pt idx="0">
                  <c:v>2.09</c:v>
                </c:pt>
                <c:pt idx="1">
                  <c:v>2.0349165989959213</c:v>
                </c:pt>
                <c:pt idx="2">
                  <c:v>2.134807366530719</c:v>
                </c:pt>
                <c:pt idx="3">
                  <c:v>2.35</c:v>
                </c:pt>
                <c:pt idx="4">
                  <c:v>2.2141298215149443</c:v>
                </c:pt>
                <c:pt idx="5">
                  <c:v>2.146444136564599</c:v>
                </c:pt>
                <c:pt idx="6">
                  <c:v>2.2708053995680082</c:v>
                </c:pt>
                <c:pt idx="7">
                  <c:v>2.2956003651602761</c:v>
                </c:pt>
                <c:pt idx="8">
                  <c:v>2.2383872659151658</c:v>
                </c:pt>
                <c:pt idx="9">
                  <c:v>2.059439271546152</c:v>
                </c:pt>
                <c:pt idx="10">
                  <c:v>2.0114804691735433</c:v>
                </c:pt>
              </c:numCache>
            </c:numRef>
          </c:val>
          <c:smooth val="0"/>
          <c:extLst>
            <c:ext xmlns:c16="http://schemas.microsoft.com/office/drawing/2014/chart" uri="{C3380CC4-5D6E-409C-BE32-E72D297353CC}">
              <c16:uniqueId val="{00000000-4D15-4E30-8A75-F750856C31E3}"/>
            </c:ext>
          </c:extLst>
        </c:ser>
        <c:ser>
          <c:idx val="0"/>
          <c:order val="1"/>
          <c:tx>
            <c:strRef>
              <c:f>Precio!$B$3</c:f>
              <c:strCache>
                <c:ptCount val="1"/>
                <c:pt idx="0">
                  <c:v>Vino embotellado (US$/caja)</c:v>
                </c:pt>
              </c:strCache>
            </c:strRef>
          </c:tx>
          <c:spPr>
            <a:ln w="28575" cap="rnd">
              <a:solidFill>
                <a:schemeClr val="accent2">
                  <a:shade val="65000"/>
                </a:schemeClr>
              </a:solidFill>
              <a:round/>
            </a:ln>
            <a:effectLst/>
          </c:spPr>
          <c:marker>
            <c:symbol val="circle"/>
            <c:size val="5"/>
            <c:spPr>
              <a:solidFill>
                <a:schemeClr val="accent2">
                  <a:shade val="65000"/>
                </a:schemeClr>
              </a:solidFill>
              <a:ln w="9525">
                <a:solidFill>
                  <a:schemeClr val="accent2">
                    <a:shade val="65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Precio!$A$10:$A$20</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Precio!$B$10:$B$20</c:f>
              <c:numCache>
                <c:formatCode>#,##0.0</c:formatCode>
                <c:ptCount val="11"/>
                <c:pt idx="0">
                  <c:v>28.5</c:v>
                </c:pt>
                <c:pt idx="1">
                  <c:v>27.9</c:v>
                </c:pt>
                <c:pt idx="2">
                  <c:v>28.0379</c:v>
                </c:pt>
                <c:pt idx="3">
                  <c:v>28.863700000000001</c:v>
                </c:pt>
                <c:pt idx="4">
                  <c:v>28.663740389148543</c:v>
                </c:pt>
                <c:pt idx="5">
                  <c:v>27.671199767380905</c:v>
                </c:pt>
                <c:pt idx="6">
                  <c:v>29.611160512214663</c:v>
                </c:pt>
                <c:pt idx="7">
                  <c:v>29.178438800658672</c:v>
                </c:pt>
                <c:pt idx="8">
                  <c:v>29.258606047589304</c:v>
                </c:pt>
                <c:pt idx="9">
                  <c:v>27.859056671676552</c:v>
                </c:pt>
                <c:pt idx="10">
                  <c:v>27.381885847430766</c:v>
                </c:pt>
              </c:numCache>
            </c:numRef>
          </c:val>
          <c:smooth val="0"/>
          <c:extLst>
            <c:ext xmlns:c16="http://schemas.microsoft.com/office/drawing/2014/chart" uri="{C3380CC4-5D6E-409C-BE32-E72D297353CC}">
              <c16:uniqueId val="{00000001-4D15-4E30-8A75-F750856C31E3}"/>
            </c:ext>
          </c:extLst>
        </c:ser>
        <c:ser>
          <c:idx val="1"/>
          <c:order val="2"/>
          <c:tx>
            <c:strRef>
              <c:f>Precio!$C$3</c:f>
              <c:strCache>
                <c:ptCount val="1"/>
                <c:pt idx="0">
                  <c:v>Espumante (US$/caja)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Precio!$A$10:$A$20</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Precio!$C$10:$C$20</c:f>
              <c:numCache>
                <c:formatCode>#,##0.0</c:formatCode>
                <c:ptCount val="11"/>
                <c:pt idx="0">
                  <c:v>36.770000000000003</c:v>
                </c:pt>
                <c:pt idx="1">
                  <c:v>36.15</c:v>
                </c:pt>
                <c:pt idx="2">
                  <c:v>36.15</c:v>
                </c:pt>
                <c:pt idx="3">
                  <c:v>37.581297250654224</c:v>
                </c:pt>
                <c:pt idx="4">
                  <c:v>36.198317517383373</c:v>
                </c:pt>
                <c:pt idx="5">
                  <c:v>37.999244468740109</c:v>
                </c:pt>
                <c:pt idx="6">
                  <c:v>36.347720696907047</c:v>
                </c:pt>
                <c:pt idx="7">
                  <c:v>35.535149643890946</c:v>
                </c:pt>
                <c:pt idx="8">
                  <c:v>35.41444736897769</c:v>
                </c:pt>
                <c:pt idx="9">
                  <c:v>34.576414740426507</c:v>
                </c:pt>
                <c:pt idx="10">
                  <c:v>36.068478689880287</c:v>
                </c:pt>
              </c:numCache>
            </c:numRef>
          </c:val>
          <c:smooth val="0"/>
          <c:extLst>
            <c:ext xmlns:c16="http://schemas.microsoft.com/office/drawing/2014/chart" uri="{C3380CC4-5D6E-409C-BE32-E72D297353CC}">
              <c16:uniqueId val="{00000002-4D15-4E30-8A75-F750856C31E3}"/>
            </c:ext>
          </c:extLst>
        </c:ser>
        <c:dLbls>
          <c:showLegendKey val="0"/>
          <c:showVal val="0"/>
          <c:showCatName val="0"/>
          <c:showSerName val="0"/>
          <c:showPercent val="0"/>
          <c:showBubbleSize val="0"/>
        </c:dLbls>
        <c:marker val="1"/>
        <c:smooth val="0"/>
        <c:axId val="-2056839416"/>
        <c:axId val="-2061084248"/>
      </c:lineChart>
      <c:catAx>
        <c:axId val="-205683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61084248"/>
        <c:crosses val="autoZero"/>
        <c:auto val="1"/>
        <c:lblAlgn val="ctr"/>
        <c:lblOffset val="100"/>
        <c:noMultiLvlLbl val="0"/>
      </c:catAx>
      <c:valAx>
        <c:axId val="-206108424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205683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latin typeface="Candara" panose="020E0502030303020204" pitchFamily="34" charset="0"/>
        </a:defRPr>
      </a:pPr>
      <a:endParaRPr lang="es-C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7902097902098E-2"/>
          <c:y val="2.2727259170091167E-2"/>
          <c:w val="0.94871794871794868"/>
          <c:h val="0.73403976733490373"/>
        </c:manualLayout>
      </c:layout>
      <c:barChart>
        <c:barDir val="col"/>
        <c:grouping val="clustered"/>
        <c:varyColors val="0"/>
        <c:ser>
          <c:idx val="0"/>
          <c:order val="0"/>
          <c:spPr>
            <a:solidFill>
              <a:schemeClr val="accent3">
                <a:lumMod val="90000"/>
                <a:lumOff val="10000"/>
              </a:schemeClr>
            </a:solidFill>
            <a:ln>
              <a:noFill/>
            </a:ln>
            <a:effectLst/>
          </c:spPr>
          <c:invertIfNegative val="0"/>
          <c:dLbls>
            <c:dLbl>
              <c:idx val="0"/>
              <c:layout>
                <c:manualLayout>
                  <c:x val="4.2311338489208596E-3"/>
                  <c:y val="0"/>
                </c:manualLayout>
              </c:layout>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90-4D77-9CF6-ED170E5F4BC7}"/>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Destino!$A$45:$A$54</c:f>
              <c:strCache>
                <c:ptCount val="10"/>
                <c:pt idx="0">
                  <c:v>BRASIL</c:v>
                </c:pt>
                <c:pt idx="1">
                  <c:v>ESTADOS UNIDOS</c:v>
                </c:pt>
                <c:pt idx="2">
                  <c:v>CHINA</c:v>
                </c:pt>
                <c:pt idx="3">
                  <c:v>REINO UNIDO</c:v>
                </c:pt>
                <c:pt idx="4">
                  <c:v>JAPON</c:v>
                </c:pt>
                <c:pt idx="5">
                  <c:v>CANADA</c:v>
                </c:pt>
                <c:pt idx="6">
                  <c:v>HOLANDA</c:v>
                </c:pt>
                <c:pt idx="7">
                  <c:v>MEXICO</c:v>
                </c:pt>
                <c:pt idx="8">
                  <c:v>IRLANDA</c:v>
                </c:pt>
                <c:pt idx="9">
                  <c:v>COREA DEL SUR</c:v>
                </c:pt>
              </c:strCache>
            </c:strRef>
          </c:cat>
          <c:val>
            <c:numRef>
              <c:f>Destino!$F$45:$F$54</c:f>
              <c:numCache>
                <c:formatCode>#,##0.00</c:formatCode>
                <c:ptCount val="10"/>
                <c:pt idx="0">
                  <c:v>204307292</c:v>
                </c:pt>
                <c:pt idx="1">
                  <c:v>125587237</c:v>
                </c:pt>
                <c:pt idx="2">
                  <c:v>125148721</c:v>
                </c:pt>
                <c:pt idx="3">
                  <c:v>117362092</c:v>
                </c:pt>
                <c:pt idx="4">
                  <c:v>110554407</c:v>
                </c:pt>
                <c:pt idx="5">
                  <c:v>66526786</c:v>
                </c:pt>
                <c:pt idx="6">
                  <c:v>66106188</c:v>
                </c:pt>
                <c:pt idx="7">
                  <c:v>51539304</c:v>
                </c:pt>
                <c:pt idx="8">
                  <c:v>44567320</c:v>
                </c:pt>
                <c:pt idx="9">
                  <c:v>41151992</c:v>
                </c:pt>
              </c:numCache>
            </c:numRef>
          </c:val>
          <c:extLst>
            <c:ext xmlns:c16="http://schemas.microsoft.com/office/drawing/2014/chart" uri="{C3380CC4-5D6E-409C-BE32-E72D297353CC}">
              <c16:uniqueId val="{00000000-5605-4057-8D65-F60BCE600641}"/>
            </c:ext>
          </c:extLst>
        </c:ser>
        <c:dLbls>
          <c:showLegendKey val="0"/>
          <c:showVal val="0"/>
          <c:showCatName val="0"/>
          <c:showSerName val="0"/>
          <c:showPercent val="0"/>
          <c:showBubbleSize val="0"/>
        </c:dLbls>
        <c:gapWidth val="100"/>
        <c:overlap val="-27"/>
        <c:axId val="-2059830504"/>
        <c:axId val="-2111782552"/>
      </c:barChart>
      <c:catAx>
        <c:axId val="-205983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crossAx val="-2111782552"/>
        <c:crosses val="autoZero"/>
        <c:auto val="1"/>
        <c:lblAlgn val="ctr"/>
        <c:lblOffset val="100"/>
        <c:noMultiLvlLbl val="0"/>
      </c:catAx>
      <c:valAx>
        <c:axId val="-2111782552"/>
        <c:scaling>
          <c:orientation val="minMax"/>
        </c:scaling>
        <c:delete val="1"/>
        <c:axPos val="l"/>
        <c:numFmt formatCode="#,##0.00" sourceLinked="1"/>
        <c:majorTickMark val="none"/>
        <c:minorTickMark val="none"/>
        <c:tickLblPos val="nextTo"/>
        <c:crossAx val="-2059830504"/>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solidFill>
            <a:schemeClr val="tx1"/>
          </a:solidFill>
          <a:latin typeface="Candara" panose="020E0502030303020204" pitchFamily="34" charset="0"/>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4.104297285498943E-2"/>
          <c:y val="0.12241522026170439"/>
          <c:w val="0.94755662486150083"/>
          <c:h val="0.65836312573629185"/>
        </c:manualLayout>
      </c:layout>
      <c:barChart>
        <c:barDir val="col"/>
        <c:grouping val="clustered"/>
        <c:varyColors val="0"/>
        <c:ser>
          <c:idx val="0"/>
          <c:order val="0"/>
          <c:spPr>
            <a:solidFill>
              <a:schemeClr val="accent3">
                <a:lumMod val="50000"/>
                <a:lumOff val="50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Destino!$A$7:$A$16</c:f>
              <c:strCache>
                <c:ptCount val="10"/>
                <c:pt idx="0">
                  <c:v>BRASIL</c:v>
                </c:pt>
                <c:pt idx="1">
                  <c:v>JAPON</c:v>
                </c:pt>
                <c:pt idx="2">
                  <c:v>ESTADOS UNIDOS</c:v>
                </c:pt>
                <c:pt idx="3">
                  <c:v>REINO UNIDO</c:v>
                </c:pt>
                <c:pt idx="4">
                  <c:v>CHINA</c:v>
                </c:pt>
                <c:pt idx="5">
                  <c:v>COREA DEL SUR</c:v>
                </c:pt>
                <c:pt idx="6">
                  <c:v>CANADA</c:v>
                </c:pt>
                <c:pt idx="7">
                  <c:v>HOLANDA</c:v>
                </c:pt>
                <c:pt idx="8">
                  <c:v>MEXICO</c:v>
                </c:pt>
                <c:pt idx="9">
                  <c:v>IRLANDA</c:v>
                </c:pt>
              </c:strCache>
            </c:strRef>
          </c:cat>
          <c:val>
            <c:numRef>
              <c:f>Destino!$F$7:$F$16</c:f>
              <c:numCache>
                <c:formatCode>#,##0.00</c:formatCode>
                <c:ptCount val="10"/>
                <c:pt idx="0">
                  <c:v>15675994</c:v>
                </c:pt>
                <c:pt idx="1">
                  <c:v>15380548</c:v>
                </c:pt>
                <c:pt idx="2">
                  <c:v>12322093</c:v>
                </c:pt>
                <c:pt idx="3">
                  <c:v>10997692</c:v>
                </c:pt>
                <c:pt idx="4">
                  <c:v>10140275</c:v>
                </c:pt>
                <c:pt idx="5">
                  <c:v>6392660</c:v>
                </c:pt>
                <c:pt idx="6">
                  <c:v>6059338</c:v>
                </c:pt>
                <c:pt idx="7">
                  <c:v>5715263</c:v>
                </c:pt>
                <c:pt idx="8">
                  <c:v>4640942</c:v>
                </c:pt>
                <c:pt idx="9">
                  <c:v>2993170</c:v>
                </c:pt>
              </c:numCache>
            </c:numRef>
          </c:val>
          <c:extLst>
            <c:ext xmlns:c16="http://schemas.microsoft.com/office/drawing/2014/chart" uri="{C3380CC4-5D6E-409C-BE32-E72D297353CC}">
              <c16:uniqueId val="{00000000-B4BF-425A-8B7B-A81816A2AC4E}"/>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solidFill>
            <a:schemeClr val="tx1"/>
          </a:solidFill>
          <a:latin typeface="Candara" panose="020E0502030303020204" pitchFamily="34" charset="0"/>
        </a:defRPr>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2.1454108011204186E-2"/>
          <c:y val="7.3022265721827975E-2"/>
          <c:w val="0.94755662486150083"/>
          <c:h val="0.65836312573629185"/>
        </c:manualLayout>
      </c:layout>
      <c:barChart>
        <c:barDir val="col"/>
        <c:grouping val="clustered"/>
        <c:varyColors val="0"/>
        <c:ser>
          <c:idx val="0"/>
          <c:order val="0"/>
          <c:spPr>
            <a:gradFill flip="none" rotWithShape="1">
              <a:gsLst>
                <a:gs pos="0">
                  <a:srgbClr val="33CCCC">
                    <a:tint val="66000"/>
                    <a:satMod val="160000"/>
                  </a:srgbClr>
                </a:gs>
                <a:gs pos="50000">
                  <a:srgbClr val="33CCCC">
                    <a:tint val="44500"/>
                    <a:satMod val="160000"/>
                  </a:srgbClr>
                </a:gs>
                <a:gs pos="100000">
                  <a:srgbClr val="33CCCC">
                    <a:tint val="23500"/>
                    <a:satMod val="160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 sobre 50'!$B$10:$B$19</c:f>
              <c:strCache>
                <c:ptCount val="10"/>
                <c:pt idx="0">
                  <c:v>ESTADOS UNIDOS</c:v>
                </c:pt>
                <c:pt idx="1">
                  <c:v>CHINA</c:v>
                </c:pt>
                <c:pt idx="2">
                  <c:v>BRASIL</c:v>
                </c:pt>
                <c:pt idx="3">
                  <c:v>COREA DEL SUR</c:v>
                </c:pt>
                <c:pt idx="4">
                  <c:v>CANADA</c:v>
                </c:pt>
                <c:pt idx="5">
                  <c:v>JAPON</c:v>
                </c:pt>
                <c:pt idx="6">
                  <c:v>ALEMANIA</c:v>
                </c:pt>
                <c:pt idx="7">
                  <c:v>HOLANDA</c:v>
                </c:pt>
                <c:pt idx="8">
                  <c:v>REINO UNIDO</c:v>
                </c:pt>
                <c:pt idx="9">
                  <c:v>URUGUAY</c:v>
                </c:pt>
              </c:strCache>
            </c:strRef>
          </c:cat>
          <c:val>
            <c:numRef>
              <c:f>'Segmento sobre 50'!$G$10:$G$19</c:f>
              <c:numCache>
                <c:formatCode>#,##0.00</c:formatCode>
                <c:ptCount val="10"/>
                <c:pt idx="0">
                  <c:v>4090096.5</c:v>
                </c:pt>
                <c:pt idx="1">
                  <c:v>3241027.75</c:v>
                </c:pt>
                <c:pt idx="2">
                  <c:v>3142035.75</c:v>
                </c:pt>
                <c:pt idx="3">
                  <c:v>2390602.25</c:v>
                </c:pt>
                <c:pt idx="4">
                  <c:v>1270134.25</c:v>
                </c:pt>
                <c:pt idx="5">
                  <c:v>840215.88</c:v>
                </c:pt>
                <c:pt idx="6">
                  <c:v>824541.94</c:v>
                </c:pt>
                <c:pt idx="7">
                  <c:v>678434.94</c:v>
                </c:pt>
                <c:pt idx="8">
                  <c:v>523811.34</c:v>
                </c:pt>
                <c:pt idx="9">
                  <c:v>349414.47</c:v>
                </c:pt>
              </c:numCache>
            </c:numRef>
          </c:val>
          <c:extLst>
            <c:ext xmlns:c16="http://schemas.microsoft.com/office/drawing/2014/chart" uri="{C3380CC4-5D6E-409C-BE32-E72D297353CC}">
              <c16:uniqueId val="{00000000-8096-4FC2-B351-44416E03B0EC}"/>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2.1454108011204186E-2"/>
          <c:y val="7.3022265721827975E-2"/>
          <c:w val="0.94755662486150083"/>
          <c:h val="0.65836312573629185"/>
        </c:manualLayout>
      </c:layout>
      <c:barChart>
        <c:barDir val="col"/>
        <c:grouping val="clustered"/>
        <c:varyColors val="0"/>
        <c:ser>
          <c:idx val="0"/>
          <c:order val="0"/>
          <c:spPr>
            <a:solidFill>
              <a:srgbClr val="ED5F6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 sobre 50'!$B$52:$B$61</c:f>
              <c:strCache>
                <c:ptCount val="10"/>
                <c:pt idx="0">
                  <c:v>CHINA</c:v>
                </c:pt>
                <c:pt idx="1">
                  <c:v>BRASIL</c:v>
                </c:pt>
                <c:pt idx="2">
                  <c:v>FRANCIA</c:v>
                </c:pt>
                <c:pt idx="3">
                  <c:v>ESTADOS UNIDOS</c:v>
                </c:pt>
                <c:pt idx="4">
                  <c:v>CANADA</c:v>
                </c:pt>
                <c:pt idx="5">
                  <c:v>COREA DEL SUR</c:v>
                </c:pt>
                <c:pt idx="6">
                  <c:v>JAPON</c:v>
                </c:pt>
                <c:pt idx="7">
                  <c:v>HOLANDA</c:v>
                </c:pt>
                <c:pt idx="8">
                  <c:v>REINO UNIDO</c:v>
                </c:pt>
                <c:pt idx="9">
                  <c:v>ALEMANIA</c:v>
                </c:pt>
              </c:strCache>
            </c:strRef>
          </c:cat>
          <c:val>
            <c:numRef>
              <c:f>'Segmento sobre 50'!$G$52:$G$61</c:f>
              <c:numCache>
                <c:formatCode>#,##0.00</c:formatCode>
                <c:ptCount val="10"/>
                <c:pt idx="0">
                  <c:v>43800612</c:v>
                </c:pt>
                <c:pt idx="1">
                  <c:v>36046016</c:v>
                </c:pt>
                <c:pt idx="2">
                  <c:v>34818332</c:v>
                </c:pt>
                <c:pt idx="3">
                  <c:v>31775128</c:v>
                </c:pt>
                <c:pt idx="4">
                  <c:v>15807463</c:v>
                </c:pt>
                <c:pt idx="5">
                  <c:v>13707329</c:v>
                </c:pt>
                <c:pt idx="6">
                  <c:v>12423846</c:v>
                </c:pt>
                <c:pt idx="7">
                  <c:v>8369594.5</c:v>
                </c:pt>
                <c:pt idx="8">
                  <c:v>6995385</c:v>
                </c:pt>
                <c:pt idx="9">
                  <c:v>5382776</c:v>
                </c:pt>
              </c:numCache>
            </c:numRef>
          </c:val>
          <c:extLst>
            <c:ext xmlns:c16="http://schemas.microsoft.com/office/drawing/2014/chart" uri="{C3380CC4-5D6E-409C-BE32-E72D297353CC}">
              <c16:uniqueId val="{00000000-03F0-460D-AEAE-700EB9C2224E}"/>
            </c:ext>
          </c:extLst>
        </c:ser>
        <c:dLbls>
          <c:showLegendKey val="0"/>
          <c:showVal val="0"/>
          <c:showCatName val="0"/>
          <c:showSerName val="0"/>
          <c:showPercent val="0"/>
          <c:showBubbleSize val="0"/>
        </c:dLbls>
        <c:gapWidth val="100"/>
        <c:overlap val="-27"/>
        <c:axId val="-2058467656"/>
        <c:axId val="-2058464200"/>
      </c:barChart>
      <c:catAx>
        <c:axId val="-2058467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8464200"/>
        <c:crosses val="autoZero"/>
        <c:auto val="1"/>
        <c:lblAlgn val="ctr"/>
        <c:lblOffset val="100"/>
        <c:noMultiLvlLbl val="0"/>
      </c:catAx>
      <c:valAx>
        <c:axId val="-2058464200"/>
        <c:scaling>
          <c:orientation val="minMax"/>
        </c:scaling>
        <c:delete val="1"/>
        <c:axPos val="l"/>
        <c:numFmt formatCode="#,##0.00" sourceLinked="1"/>
        <c:majorTickMark val="none"/>
        <c:minorTickMark val="none"/>
        <c:tickLblPos val="nextTo"/>
        <c:crossAx val="-2058467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dispUnitsLbl>
        </c:dispUnits>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ndara" panose="020E0502030303020204" pitchFamily="34" charset="0"/>
                <a:ea typeface="+mn-ea"/>
                <a:cs typeface="+mn-cs"/>
              </a:defRPr>
            </a:pPr>
            <a:r>
              <a:rPr lang="es-ES"/>
              <a:t>UF/dólar</a:t>
            </a:r>
          </a:p>
        </c:rich>
      </c:tx>
      <c:layout>
        <c:manualLayout>
          <c:xMode val="edge"/>
          <c:yMode val="edge"/>
          <c:x val="1.4700296609265289E-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ndara" panose="020E0502030303020204" pitchFamily="34" charset="0"/>
              <a:ea typeface="+mn-ea"/>
              <a:cs typeface="+mn-cs"/>
            </a:defRPr>
          </a:pPr>
          <a:endParaRPr lang="es-CL"/>
        </a:p>
      </c:txPr>
    </c:title>
    <c:autoTitleDeleted val="0"/>
    <c:plotArea>
      <c:layout/>
      <c:barChart>
        <c:barDir val="col"/>
        <c:grouping val="clustered"/>
        <c:varyColors val="0"/>
        <c:ser>
          <c:idx val="0"/>
          <c:order val="0"/>
          <c:tx>
            <c:strRef>
              <c:f>'UF vs dolar'!$B$57</c:f>
              <c:strCache>
                <c:ptCount val="1"/>
                <c:pt idx="0">
                  <c:v>Promedio</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'UF vs dolar'!$A$68:$A$78</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'UF vs dolar'!$B$68:$B$78</c:f>
              <c:numCache>
                <c:formatCode>#,##0.0</c:formatCode>
                <c:ptCount val="11"/>
                <c:pt idx="0">
                  <c:v>38.245371913089819</c:v>
                </c:pt>
                <c:pt idx="1">
                  <c:v>38.447736782004419</c:v>
                </c:pt>
                <c:pt idx="2">
                  <c:v>40.922144075582594</c:v>
                </c:pt>
                <c:pt idx="3">
                  <c:v>42.427202568199078</c:v>
                </c:pt>
                <c:pt idx="4">
                  <c:v>39.642984646001466</c:v>
                </c:pt>
                <c:pt idx="5">
                  <c:v>36.200484852735137</c:v>
                </c:pt>
                <c:pt idx="6">
                  <c:v>39.251939512338019</c:v>
                </c:pt>
                <c:pt idx="7">
                  <c:v>37.883695428589235</c:v>
                </c:pt>
                <c:pt idx="8">
                  <c:v>42.873921994822986</c:v>
                </c:pt>
                <c:pt idx="9">
                  <c:v>39.750866109763166</c:v>
                </c:pt>
                <c:pt idx="10">
                  <c:v>38.386540835092376</c:v>
                </c:pt>
              </c:numCache>
            </c:numRef>
          </c:val>
          <c:extLst>
            <c:ext xmlns:c16="http://schemas.microsoft.com/office/drawing/2014/chart" uri="{C3380CC4-5D6E-409C-BE32-E72D297353CC}">
              <c16:uniqueId val="{00000000-68CD-4E32-8CDF-76DF296015F5}"/>
            </c:ext>
          </c:extLst>
        </c:ser>
        <c:dLbls>
          <c:showLegendKey val="0"/>
          <c:showVal val="0"/>
          <c:showCatName val="0"/>
          <c:showSerName val="0"/>
          <c:showPercent val="0"/>
          <c:showBubbleSize val="0"/>
        </c:dLbls>
        <c:gapWidth val="219"/>
        <c:overlap val="-27"/>
        <c:axId val="532978624"/>
        <c:axId val="532974704"/>
      </c:barChart>
      <c:catAx>
        <c:axId val="5329786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532974704"/>
        <c:crosses val="autoZero"/>
        <c:auto val="1"/>
        <c:lblAlgn val="ctr"/>
        <c:lblOffset val="100"/>
        <c:noMultiLvlLbl val="0"/>
      </c:catAx>
      <c:valAx>
        <c:axId val="532974704"/>
        <c:scaling>
          <c:orientation val="minMax"/>
          <c:min val="0"/>
        </c:scaling>
        <c:delete val="1"/>
        <c:axPos val="l"/>
        <c:numFmt formatCode="#,##0.0" sourceLinked="1"/>
        <c:majorTickMark val="out"/>
        <c:minorTickMark val="none"/>
        <c:tickLblPos val="nextTo"/>
        <c:crossAx val="5329786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andara" panose="020E0502030303020204" pitchFamily="34" charset="0"/>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'Tipos de cambio'!$A$21</c:f>
              <c:strCache>
                <c:ptCount val="1"/>
                <c:pt idx="0">
                  <c:v>Reino Unido</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dPt>
            <c:idx val="10"/>
            <c:marker>
              <c:symbol val="circle"/>
              <c:size val="5"/>
              <c:spPr>
                <a:solidFill>
                  <a:srgbClr val="002060"/>
                </a:solidFill>
                <a:ln w="9525">
                  <a:solidFill>
                    <a:srgbClr val="002060"/>
                  </a:solidFill>
                </a:ln>
                <a:effectLst/>
              </c:spPr>
            </c:marker>
            <c:bubble3D val="0"/>
            <c:spPr>
              <a:ln w="28575" cap="rnd">
                <a:noFill/>
                <a:round/>
              </a:ln>
              <a:effectLst/>
            </c:spPr>
            <c:extLst>
              <c:ext xmlns:c16="http://schemas.microsoft.com/office/drawing/2014/chart" uri="{C3380CC4-5D6E-409C-BE32-E72D297353CC}">
                <c16:uniqueId val="{00000001-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cambio'!$Q$21:$Z$21,'Tipos de cambio'!$AB$21)</c:f>
              <c:numCache>
                <c:formatCode>#,##0.0</c:formatCode>
                <c:ptCount val="11"/>
                <c:pt idx="0">
                  <c:v>999.79431024860503</c:v>
                </c:pt>
                <c:pt idx="1">
                  <c:v>915.39780158679412</c:v>
                </c:pt>
                <c:pt idx="2">
                  <c:v>835.17826614711032</c:v>
                </c:pt>
                <c:pt idx="3">
                  <c:v>854.57931461787928</c:v>
                </c:pt>
                <c:pt idx="4">
                  <c:v>896.41316414645746</c:v>
                </c:pt>
                <c:pt idx="5">
                  <c:v>1015.7644808787832</c:v>
                </c:pt>
                <c:pt idx="6">
                  <c:v>1044.3464080515894</c:v>
                </c:pt>
                <c:pt idx="7">
                  <c:v>1076.6095737407097</c:v>
                </c:pt>
                <c:pt idx="8">
                  <c:v>1043.2730364372501</c:v>
                </c:pt>
                <c:pt idx="9">
                  <c:v>1205.3623790322599</c:v>
                </c:pt>
                <c:pt idx="10">
                  <c:v>1236.0863926520258</c:v>
                </c:pt>
              </c:numCache>
            </c:numRef>
          </c:val>
          <c:smooth val="0"/>
          <c:extLst>
            <c:ext xmlns:c16="http://schemas.microsoft.com/office/drawing/2014/chart" uri="{C3380CC4-5D6E-409C-BE32-E72D297353CC}">
              <c16:uniqueId val="{00000002-BBD2-41F1-80A5-33458DA00523}"/>
            </c:ext>
          </c:extLst>
        </c:ser>
        <c:ser>
          <c:idx val="2"/>
          <c:order val="1"/>
          <c:tx>
            <c:strRef>
              <c:f>'Tipos de cambio'!$A$20</c:f>
              <c:strCache>
                <c:ptCount val="1"/>
                <c:pt idx="0">
                  <c:v>Europa</c:v>
                </c:pt>
              </c:strCache>
            </c:strRef>
          </c:tx>
          <c:spPr>
            <a:ln w="28575" cap="rnd">
              <a:solidFill>
                <a:srgbClr val="7CB953"/>
              </a:solidFill>
              <a:round/>
            </a:ln>
            <a:effectLst/>
          </c:spPr>
          <c:marker>
            <c:symbol val="circle"/>
            <c:size val="5"/>
            <c:spPr>
              <a:solidFill>
                <a:srgbClr val="73B248"/>
              </a:solidFill>
              <a:ln w="9525">
                <a:solidFill>
                  <a:srgbClr val="7CB953"/>
                </a:solidFill>
              </a:ln>
              <a:effectLst/>
            </c:spPr>
          </c:marker>
          <c:dPt>
            <c:idx val="10"/>
            <c:marker>
              <c:symbol val="circle"/>
              <c:size val="5"/>
              <c:spPr>
                <a:solidFill>
                  <a:srgbClr val="73B248"/>
                </a:solidFill>
                <a:ln w="9525">
                  <a:solidFill>
                    <a:srgbClr val="7CB953"/>
                  </a:solidFill>
                </a:ln>
                <a:effectLst/>
              </c:spPr>
            </c:marker>
            <c:bubble3D val="0"/>
            <c:spPr>
              <a:ln w="28575" cap="rnd">
                <a:noFill/>
                <a:round/>
              </a:ln>
              <a:effectLst/>
            </c:spPr>
            <c:extLst>
              <c:ext xmlns:c16="http://schemas.microsoft.com/office/drawing/2014/chart" uri="{C3380CC4-5D6E-409C-BE32-E72D297353CC}">
                <c16:uniqueId val="{00000004-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cambio'!$Q$20:$Z$20,'Tipos de cambio'!$AB$20)</c:f>
              <c:numCache>
                <c:formatCode>#,##0.0</c:formatCode>
                <c:ptCount val="11"/>
                <c:pt idx="0">
                  <c:v>725.84263330451779</c:v>
                </c:pt>
                <c:pt idx="1">
                  <c:v>748.84846425313026</c:v>
                </c:pt>
                <c:pt idx="2">
                  <c:v>731.43820198073172</c:v>
                </c:pt>
                <c:pt idx="3">
                  <c:v>756.12442352733444</c:v>
                </c:pt>
                <c:pt idx="4">
                  <c:v>786.614163275735</c:v>
                </c:pt>
                <c:pt idx="5">
                  <c:v>902.46575491675924</c:v>
                </c:pt>
                <c:pt idx="6">
                  <c:v>898.03973610194475</c:v>
                </c:pt>
                <c:pt idx="7">
                  <c:v>918.06704983504324</c:v>
                </c:pt>
                <c:pt idx="8">
                  <c:v>907.21246963562703</c:v>
                </c:pt>
                <c:pt idx="9">
                  <c:v>1020.62201612903</c:v>
                </c:pt>
                <c:pt idx="10">
                  <c:v>1036.3431820642361</c:v>
                </c:pt>
              </c:numCache>
            </c:numRef>
          </c:val>
          <c:smooth val="0"/>
          <c:extLst>
            <c:ext xmlns:c16="http://schemas.microsoft.com/office/drawing/2014/chart" uri="{C3380CC4-5D6E-409C-BE32-E72D297353CC}">
              <c16:uniqueId val="{00000005-BBD2-41F1-80A5-33458DA00523}"/>
            </c:ext>
          </c:extLst>
        </c:ser>
        <c:ser>
          <c:idx val="0"/>
          <c:order val="2"/>
          <c:tx>
            <c:strRef>
              <c:f>'Tipos de cambio'!$A$18</c:f>
              <c:strCache>
                <c:ptCount val="1"/>
                <c:pt idx="0">
                  <c:v>EE.UU.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10"/>
            <c:marker>
              <c:symbol val="circle"/>
              <c:size val="5"/>
              <c:spPr>
                <a:solidFill>
                  <a:schemeClr val="accent2"/>
                </a:solidFill>
                <a:ln w="9525">
                  <a:solidFill>
                    <a:schemeClr val="accent2"/>
                  </a:solidFill>
                </a:ln>
                <a:effectLst/>
              </c:spPr>
            </c:marker>
            <c:bubble3D val="0"/>
            <c:spPr>
              <a:ln w="28575" cap="rnd">
                <a:noFill/>
                <a:round/>
              </a:ln>
              <a:effectLst/>
            </c:spPr>
            <c:extLst>
              <c:ext xmlns:c16="http://schemas.microsoft.com/office/drawing/2014/chart" uri="{C3380CC4-5D6E-409C-BE32-E72D297353CC}">
                <c16:uniqueId val="{00000007-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cambio'!$Q$18:$Z$18,'Tipos de cambio'!$AB$18)</c:f>
              <c:numCache>
                <c:formatCode>0</c:formatCode>
                <c:ptCount val="11"/>
                <c:pt idx="0">
                  <c:v>654.24900000000002</c:v>
                </c:pt>
                <c:pt idx="1">
                  <c:v>676.83242063492003</c:v>
                </c:pt>
                <c:pt idx="2">
                  <c:v>649.32878542510002</c:v>
                </c:pt>
                <c:pt idx="3">
                  <c:v>640.29077235772399</c:v>
                </c:pt>
                <c:pt idx="4">
                  <c:v>702.63104838709705</c:v>
                </c:pt>
                <c:pt idx="5">
                  <c:v>792.22183266932302</c:v>
                </c:pt>
                <c:pt idx="6">
                  <c:v>759.27283999999997</c:v>
                </c:pt>
                <c:pt idx="7">
                  <c:v>872.33151999999995</c:v>
                </c:pt>
                <c:pt idx="8" formatCode="#,##0.0">
                  <c:v>839.07340080971596</c:v>
                </c:pt>
                <c:pt idx="9" formatCode="#,##0.0">
                  <c:v>943.58241935483898</c:v>
                </c:pt>
                <c:pt idx="10">
                  <c:v>1000.76363636364</c:v>
                </c:pt>
              </c:numCache>
            </c:numRef>
          </c:val>
          <c:smooth val="0"/>
          <c:extLst>
            <c:ext xmlns:c16="http://schemas.microsoft.com/office/drawing/2014/chart" uri="{C3380CC4-5D6E-409C-BE32-E72D297353CC}">
              <c16:uniqueId val="{00000008-BBD2-41F1-80A5-33458DA00523}"/>
            </c:ext>
          </c:extLst>
        </c:ser>
        <c:ser>
          <c:idx val="1"/>
          <c:order val="3"/>
          <c:tx>
            <c:strRef>
              <c:f>'Tipos de cambio'!$A$19</c:f>
              <c:strCache>
                <c:ptCount val="1"/>
                <c:pt idx="0">
                  <c:v>Canadá</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10"/>
            <c:marker>
              <c:symbol val="circle"/>
              <c:size val="5"/>
              <c:spPr>
                <a:solidFill>
                  <a:schemeClr val="accent4"/>
                </a:solidFill>
                <a:ln w="9525">
                  <a:solidFill>
                    <a:schemeClr val="accent4"/>
                  </a:solidFill>
                </a:ln>
                <a:effectLst/>
              </c:spPr>
            </c:marker>
            <c:bubble3D val="0"/>
            <c:spPr>
              <a:ln w="28575" cap="rnd">
                <a:noFill/>
                <a:round/>
              </a:ln>
              <a:effectLst/>
            </c:spPr>
            <c:extLst>
              <c:ext xmlns:c16="http://schemas.microsoft.com/office/drawing/2014/chart" uri="{C3380CC4-5D6E-409C-BE32-E72D297353CC}">
                <c16:uniqueId val="{0000000A-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cambio'!$Q$19:$Z$19,'Tipos de cambio'!$AB$19)</c:f>
              <c:numCache>
                <c:formatCode>#,##0.0</c:formatCode>
                <c:ptCount val="11"/>
                <c:pt idx="0">
                  <c:v>511.92856009397121</c:v>
                </c:pt>
                <c:pt idx="1">
                  <c:v>510.76904141660094</c:v>
                </c:pt>
                <c:pt idx="2">
                  <c:v>499.92693615298282</c:v>
                </c:pt>
                <c:pt idx="3">
                  <c:v>494.39314466579287</c:v>
                </c:pt>
                <c:pt idx="4">
                  <c:v>529.44137975457534</c:v>
                </c:pt>
                <c:pt idx="5">
                  <c:v>590.68328461166732</c:v>
                </c:pt>
                <c:pt idx="6">
                  <c:v>605.59644410526926</c:v>
                </c:pt>
                <c:pt idx="7">
                  <c:v>670.71241647344868</c:v>
                </c:pt>
                <c:pt idx="8">
                  <c:v>621.65708502024302</c:v>
                </c:pt>
                <c:pt idx="9">
                  <c:v>689.164314516128</c:v>
                </c:pt>
                <c:pt idx="10">
                  <c:v>695.85335018963497</c:v>
                </c:pt>
              </c:numCache>
            </c:numRef>
          </c:val>
          <c:smooth val="0"/>
          <c:extLst>
            <c:ext xmlns:c16="http://schemas.microsoft.com/office/drawing/2014/chart" uri="{C3380CC4-5D6E-409C-BE32-E72D297353CC}">
              <c16:uniqueId val="{0000000B-BBD2-41F1-80A5-33458DA00523}"/>
            </c:ext>
          </c:extLst>
        </c:ser>
        <c:ser>
          <c:idx val="4"/>
          <c:order val="4"/>
          <c:tx>
            <c:strRef>
              <c:f>'Tipos de cambio'!$A$22</c:f>
              <c:strCache>
                <c:ptCount val="1"/>
                <c:pt idx="0">
                  <c:v>Brasil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10"/>
            <c:marker>
              <c:symbol val="circle"/>
              <c:size val="5"/>
              <c:spPr>
                <a:solidFill>
                  <a:schemeClr val="accent3"/>
                </a:solidFill>
                <a:ln w="9525">
                  <a:solidFill>
                    <a:schemeClr val="accent3"/>
                  </a:solidFill>
                </a:ln>
                <a:effectLst/>
              </c:spPr>
            </c:marker>
            <c:bubble3D val="0"/>
            <c:spPr>
              <a:ln w="28575" cap="rnd">
                <a:noFill/>
                <a:round/>
              </a:ln>
              <a:effectLst/>
            </c:spPr>
            <c:extLst>
              <c:ext xmlns:c16="http://schemas.microsoft.com/office/drawing/2014/chart" uri="{C3380CC4-5D6E-409C-BE32-E72D297353CC}">
                <c16:uniqueId val="{0000000D-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cambio'!$Q$22:$Z$22,'Tipos de cambio'!$AB$22)</c:f>
              <c:numCache>
                <c:formatCode>#,##0.0</c:formatCode>
                <c:ptCount val="11"/>
                <c:pt idx="0">
                  <c:v>196.59935631304111</c:v>
                </c:pt>
                <c:pt idx="1">
                  <c:v>193.8784668801018</c:v>
                </c:pt>
                <c:pt idx="2">
                  <c:v>203.53537942907488</c:v>
                </c:pt>
                <c:pt idx="3">
                  <c:v>175.77230370516543</c:v>
                </c:pt>
                <c:pt idx="4">
                  <c:v>178.34361331770154</c:v>
                </c:pt>
                <c:pt idx="5">
                  <c:v>153.99050707338495</c:v>
                </c:pt>
                <c:pt idx="6">
                  <c:v>140.70585756848169</c:v>
                </c:pt>
                <c:pt idx="7">
                  <c:v>168.95368322377468</c:v>
                </c:pt>
                <c:pt idx="8">
                  <c:v>168.104372469635</c:v>
                </c:pt>
                <c:pt idx="9">
                  <c:v>176.106693548387</c:v>
                </c:pt>
                <c:pt idx="10">
                  <c:v>166.01167227156932</c:v>
                </c:pt>
              </c:numCache>
            </c:numRef>
          </c:val>
          <c:smooth val="0"/>
          <c:extLst>
            <c:ext xmlns:c16="http://schemas.microsoft.com/office/drawing/2014/chart" uri="{C3380CC4-5D6E-409C-BE32-E72D297353CC}">
              <c16:uniqueId val="{0000000E-BBD2-41F1-80A5-33458DA00523}"/>
            </c:ext>
          </c:extLst>
        </c:ser>
        <c:ser>
          <c:idx val="6"/>
          <c:order val="5"/>
          <c:tx>
            <c:strRef>
              <c:f>'Tipos de cambio'!$A$24</c:f>
              <c:strCache>
                <c:ptCount val="1"/>
                <c:pt idx="0">
                  <c:v>China</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Pt>
            <c:idx val="10"/>
            <c:marker>
              <c:symbol val="circle"/>
              <c:size val="5"/>
              <c:spPr>
                <a:solidFill>
                  <a:srgbClr val="7030A0"/>
                </a:solidFill>
                <a:ln w="9525">
                  <a:solidFill>
                    <a:srgbClr val="7030A0"/>
                  </a:solidFill>
                </a:ln>
                <a:effectLst/>
              </c:spPr>
            </c:marker>
            <c:bubble3D val="0"/>
            <c:spPr>
              <a:ln w="28575" cap="rnd">
                <a:noFill/>
                <a:round/>
              </a:ln>
              <a:effectLst/>
            </c:spPr>
            <c:extLst>
              <c:ext xmlns:c16="http://schemas.microsoft.com/office/drawing/2014/chart" uri="{C3380CC4-5D6E-409C-BE32-E72D297353CC}">
                <c16:uniqueId val="{00000010-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cambio'!$Q$24:$Z$24,'Tipos de cambio'!$AB$24)</c:f>
              <c:numCache>
                <c:formatCode>#,##0.0</c:formatCode>
                <c:ptCount val="11"/>
                <c:pt idx="0">
                  <c:v>103.80442160389333</c:v>
                </c:pt>
                <c:pt idx="1">
                  <c:v>101.75120501682625</c:v>
                </c:pt>
                <c:pt idx="2">
                  <c:v>96.149170341007519</c:v>
                </c:pt>
                <c:pt idx="3">
                  <c:v>96.895546311542915</c:v>
                </c:pt>
                <c:pt idx="4">
                  <c:v>101.65117050591456</c:v>
                </c:pt>
                <c:pt idx="5">
                  <c:v>114.7258936507118</c:v>
                </c:pt>
                <c:pt idx="6">
                  <c:v>117.69839857485749</c:v>
                </c:pt>
                <c:pt idx="7">
                  <c:v>129.58901607356765</c:v>
                </c:pt>
                <c:pt idx="8">
                  <c:v>118.404453441296</c:v>
                </c:pt>
                <c:pt idx="9">
                  <c:v>130.90060483871</c:v>
                </c:pt>
                <c:pt idx="10">
                  <c:v>136.81906001214315</c:v>
                </c:pt>
              </c:numCache>
            </c:numRef>
          </c:val>
          <c:smooth val="0"/>
          <c:extLst>
            <c:ext xmlns:c16="http://schemas.microsoft.com/office/drawing/2014/chart" uri="{C3380CC4-5D6E-409C-BE32-E72D297353CC}">
              <c16:uniqueId val="{00000011-BBD2-41F1-80A5-33458DA00523}"/>
            </c:ext>
          </c:extLst>
        </c:ser>
        <c:ser>
          <c:idx val="5"/>
          <c:order val="6"/>
          <c:tx>
            <c:strRef>
              <c:f>'Tipos de cambio'!$A$23</c:f>
              <c:strCache>
                <c:ptCount val="1"/>
                <c:pt idx="0">
                  <c:v>Japón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Pt>
            <c:idx val="10"/>
            <c:marker>
              <c:symbol val="circle"/>
              <c:size val="5"/>
              <c:spPr>
                <a:solidFill>
                  <a:schemeClr val="accent5"/>
                </a:solidFill>
                <a:ln w="9525">
                  <a:solidFill>
                    <a:schemeClr val="accent5"/>
                  </a:solidFill>
                </a:ln>
                <a:effectLst/>
              </c:spPr>
            </c:marker>
            <c:bubble3D val="0"/>
            <c:spPr>
              <a:ln w="28575" cap="rnd">
                <a:noFill/>
                <a:round/>
              </a:ln>
              <a:effectLst/>
            </c:spPr>
            <c:extLst>
              <c:ext xmlns:c16="http://schemas.microsoft.com/office/drawing/2014/chart" uri="{C3380CC4-5D6E-409C-BE32-E72D297353CC}">
                <c16:uniqueId val="{00000013-BBD2-41F1-80A5-33458DA00523}"/>
              </c:ext>
            </c:extLst>
          </c:dPt>
          <c:cat>
            <c:strRef>
              <c:f>('Tipos de cambio'!$Q$17:$Z$17,'Tipos de cambio'!$AB$17)</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('Tipos de cambio'!$Q$23:$Z$23,'Tipos de cambio'!$AB$23)</c:f>
              <c:numCache>
                <c:formatCode>#,##0.0</c:formatCode>
                <c:ptCount val="11"/>
                <c:pt idx="0">
                  <c:v>5.4055762332416553</c:v>
                </c:pt>
                <c:pt idx="1">
                  <c:v>6.2202214909777389</c:v>
                </c:pt>
                <c:pt idx="2">
                  <c:v>5.7898095817064181</c:v>
                </c:pt>
                <c:pt idx="3">
                  <c:v>5.7998014587918609</c:v>
                </c:pt>
                <c:pt idx="4">
                  <c:v>6.4439775837852826</c:v>
                </c:pt>
                <c:pt idx="5">
                  <c:v>7.4167200967672251</c:v>
                </c:pt>
                <c:pt idx="6">
                  <c:v>6.9177799773899942</c:v>
                </c:pt>
                <c:pt idx="7">
                  <c:v>6.6521314876718485</c:v>
                </c:pt>
                <c:pt idx="8">
                  <c:v>5.9801214574898802</c:v>
                </c:pt>
                <c:pt idx="9">
                  <c:v>6.2372177419354804</c:v>
                </c:pt>
                <c:pt idx="10">
                  <c:v>6.3929260383685156</c:v>
                </c:pt>
              </c:numCache>
            </c:numRef>
          </c:val>
          <c:smooth val="0"/>
          <c:extLst>
            <c:ext xmlns:c16="http://schemas.microsoft.com/office/drawing/2014/chart" uri="{C3380CC4-5D6E-409C-BE32-E72D297353CC}">
              <c16:uniqueId val="{00000014-BBD2-41F1-80A5-33458DA00523}"/>
            </c:ext>
          </c:extLst>
        </c:ser>
        <c:dLbls>
          <c:showLegendKey val="0"/>
          <c:showVal val="0"/>
          <c:showCatName val="0"/>
          <c:showSerName val="0"/>
          <c:showPercent val="0"/>
          <c:showBubbleSize val="0"/>
        </c:dLbls>
        <c:marker val="1"/>
        <c:smooth val="0"/>
        <c:axId val="370094056"/>
        <c:axId val="370094712"/>
        <c:extLst>
          <c:ext xmlns:c15="http://schemas.microsoft.com/office/drawing/2012/chart" uri="{02D57815-91ED-43cb-92C2-25804820EDAC}">
            <c15:filteredLineSeries>
              <c15:ser>
                <c:idx val="7"/>
                <c:order val="7"/>
                <c:tx>
                  <c:strRef>
                    <c:extLst>
                      <c:ext uri="{02D57815-91ED-43cb-92C2-25804820EDAC}">
                        <c15:formulaRef>
                          <c15:sqref>'Tipos de cambio'!$A$25</c15:sqref>
                        </c15:formulaRef>
                      </c:ext>
                    </c:extLst>
                    <c:strCache>
                      <c:ptCount val="1"/>
                      <c:pt idx="0">
                        <c:v>Dinamarca</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extLst>
                      <c:ext uri="{02D57815-91ED-43cb-92C2-25804820EDAC}">
                        <c15:formulaRef>
                          <c15:sqref>('Tipos de cambio'!$Q$17:$Z$17,'Tipos de cambio'!$AB$17)</c15:sqref>
                        </c15:formulaRef>
                      </c:ext>
                    </c:extLst>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extLst>
                      <c:ext uri="{02D57815-91ED-43cb-92C2-25804820EDAC}">
                        <c15:formulaRef>
                          <c15:sqref>('Tipos de cambio'!$Q$25:$Z$25,'Tipos de cambio'!$AB$25)</c15:sqref>
                        </c15:formulaRef>
                      </c:ext>
                    </c:extLst>
                    <c:numCache>
                      <c:formatCode>#,##0.0</c:formatCode>
                      <c:ptCount val="11"/>
                      <c:pt idx="0">
                        <c:v>97.321123575836864</c:v>
                      </c:pt>
                      <c:pt idx="1">
                        <c:v>100.58528872856098</c:v>
                      </c:pt>
                      <c:pt idx="2">
                        <c:v>98.340469953078184</c:v>
                      </c:pt>
                      <c:pt idx="3">
                        <c:v>101.45700924183159</c:v>
                      </c:pt>
                      <c:pt idx="4">
                        <c:v>105.36610219464309</c:v>
                      </c:pt>
                      <c:pt idx="5">
                        <c:v>121.06638046325664</c:v>
                      </c:pt>
                      <c:pt idx="6">
                        <c:v>120.76261848297511</c:v>
                      </c:pt>
                      <c:pt idx="7">
                        <c:v>123.41880516011464</c:v>
                      </c:pt>
                      <c:pt idx="8">
                        <c:v>121.767651821862</c:v>
                      </c:pt>
                      <c:pt idx="9">
                        <c:v>136.846451612903</c:v>
                      </c:pt>
                      <c:pt idx="10">
                        <c:v>138.91996428695427</c:v>
                      </c:pt>
                    </c:numCache>
                  </c:numRef>
                </c:val>
                <c:smooth val="0"/>
                <c:extLst>
                  <c:ext xmlns:c16="http://schemas.microsoft.com/office/drawing/2014/chart" uri="{C3380CC4-5D6E-409C-BE32-E72D297353CC}">
                    <c16:uniqueId val="{00000015-BBD2-41F1-80A5-33458DA00523}"/>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'Tipos de cambio'!$A$26</c15:sqref>
                        </c15:formulaRef>
                      </c:ext>
                    </c:extLst>
                    <c:strCache>
                      <c:ptCount val="1"/>
                      <c:pt idx="0">
                        <c:v>México</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extLst xmlns:c15="http://schemas.microsoft.com/office/drawing/2012/chart">
                      <c:ext xmlns:c15="http://schemas.microsoft.com/office/drawing/2012/chart" uri="{02D57815-91ED-43cb-92C2-25804820EDAC}">
                        <c15:formulaRef>
                          <c15:sqref>('Tipos de cambio'!$Q$17:$Z$17,'Tipos de cambio'!$AB$17)</c15:sqref>
                        </c15:formulaRef>
                      </c:ext>
                    </c:extLst>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extLst xmlns:c15="http://schemas.microsoft.com/office/drawing/2012/chart">
                      <c:ext xmlns:c15="http://schemas.microsoft.com/office/drawing/2012/chart" uri="{02D57815-91ED-43cb-92C2-25804820EDAC}">
                        <c15:formulaRef>
                          <c15:sqref>('Tipos de cambio'!$Q$26:$Z$26,'Tipos de cambio'!$AB$26)</c15:sqref>
                        </c15:formulaRef>
                      </c:ext>
                    </c:extLst>
                    <c:numCache>
                      <c:formatCode>#,##0.0</c:formatCode>
                      <c:ptCount val="11"/>
                      <c:pt idx="0">
                        <c:v>41.250594595837882</c:v>
                      </c:pt>
                      <c:pt idx="1">
                        <c:v>36.265189079664765</c:v>
                      </c:pt>
                      <c:pt idx="2">
                        <c:v>34.314528796200797</c:v>
                      </c:pt>
                      <c:pt idx="3">
                        <c:v>33.299954070568596</c:v>
                      </c:pt>
                      <c:pt idx="4">
                        <c:v>36.488620111275637</c:v>
                      </c:pt>
                      <c:pt idx="5">
                        <c:v>36.878660576643291</c:v>
                      </c:pt>
                      <c:pt idx="6">
                        <c:v>37.440234264228259</c:v>
                      </c:pt>
                      <c:pt idx="7">
                        <c:v>43.349915066456802</c:v>
                      </c:pt>
                      <c:pt idx="8">
                        <c:v>47.367530364372499</c:v>
                      </c:pt>
                      <c:pt idx="9">
                        <c:v>51.851169354838802</c:v>
                      </c:pt>
                      <c:pt idx="10">
                        <c:v>48.721214179889998</c:v>
                      </c:pt>
                    </c:numCache>
                  </c:numRef>
                </c:val>
                <c:smooth val="0"/>
                <c:extLst xmlns:c15="http://schemas.microsoft.com/office/drawing/2012/chart">
                  <c:ext xmlns:c16="http://schemas.microsoft.com/office/drawing/2014/chart" uri="{C3380CC4-5D6E-409C-BE32-E72D297353CC}">
                    <c16:uniqueId val="{00000016-BBD2-41F1-80A5-33458DA00523}"/>
                  </c:ext>
                </c:extLst>
              </c15:ser>
            </c15:filteredLineSeries>
          </c:ext>
        </c:extLst>
      </c:lineChart>
      <c:catAx>
        <c:axId val="37009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70094712"/>
        <c:crosses val="autoZero"/>
        <c:auto val="1"/>
        <c:lblAlgn val="ctr"/>
        <c:lblOffset val="100"/>
        <c:noMultiLvlLbl val="0"/>
      </c:catAx>
      <c:valAx>
        <c:axId val="370094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70094056"/>
        <c:crosses val="autoZero"/>
        <c:crossBetween val="between"/>
        <c:majorUnit val="100"/>
      </c:valAx>
      <c:spPr>
        <a:noFill/>
        <a:ln>
          <a:noFill/>
        </a:ln>
        <a:effectLst/>
      </c:spPr>
    </c:plotArea>
    <c:legend>
      <c:legendPos val="r"/>
      <c:layout>
        <c:manualLayout>
          <c:xMode val="edge"/>
          <c:yMode val="edge"/>
          <c:x val="0.84511181382891098"/>
          <c:y val="6.8666633511570568E-2"/>
          <c:w val="0.14773784227282005"/>
          <c:h val="0.8362535541691390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4"/>
          <c:order val="0"/>
          <c:tx>
            <c:strRef>
              <c:f>TCMV!$A$80</c:f>
              <c:strCache>
                <c:ptCount val="1"/>
                <c:pt idx="0">
                  <c:v>Índice $/US$</c:v>
                </c:pt>
              </c:strCache>
            </c:strRef>
          </c:tx>
          <c:spPr>
            <a:ln w="34925" cap="rnd">
              <a:solidFill>
                <a:schemeClr val="accent2"/>
              </a:solidFill>
              <a:round/>
            </a:ln>
            <a:effectLst/>
          </c:spPr>
          <c:marker>
            <c:symbol val="circle"/>
            <c:size val="7"/>
            <c:spPr>
              <a:solidFill>
                <a:schemeClr val="accent2"/>
              </a:solidFill>
              <a:ln w="9525">
                <a:solidFill>
                  <a:schemeClr val="accent2"/>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2A-423D-8BFC-98EF1FB6230D}"/>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2A-423D-8BFC-98EF1FB623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(TCMV!$T$75:$AC$75,TCMV!$AE$75)</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(TCMV!$T$80:$AC$80,TCMV!$AE$80)</c:f>
              <c:numCache>
                <c:formatCode>General</c:formatCode>
                <c:ptCount val="11"/>
                <c:pt idx="0">
                  <c:v>100</c:v>
                </c:pt>
                <c:pt idx="1">
                  <c:v>103.45165007793962</c:v>
                </c:pt>
                <c:pt idx="2">
                  <c:v>99.247808242277401</c:v>
                </c:pt>
                <c:pt idx="3">
                  <c:v>97.866377127661266</c:v>
                </c:pt>
                <c:pt idx="4">
                  <c:v>107.39488702897927</c:v>
                </c:pt>
                <c:pt idx="5">
                  <c:v>121.08854912790568</c:v>
                </c:pt>
                <c:pt idx="6" formatCode="0.0">
                  <c:v>116.05240198700801</c:v>
                </c:pt>
                <c:pt idx="7" formatCode="0.0">
                  <c:v>133.33305617118836</c:v>
                </c:pt>
                <c:pt idx="8" formatCode="0.0">
                  <c:v>128.24966003969672</c:v>
                </c:pt>
                <c:pt idx="9" formatCode="0.0">
                  <c:v>144.22352607639874</c:v>
                </c:pt>
                <c:pt idx="10" formatCode="0.0">
                  <c:v>152.96349046444627</c:v>
                </c:pt>
              </c:numCache>
            </c:numRef>
          </c:val>
          <c:smooth val="0"/>
          <c:extLst>
            <c:ext xmlns:c16="http://schemas.microsoft.com/office/drawing/2014/chart" uri="{C3380CC4-5D6E-409C-BE32-E72D297353CC}">
              <c16:uniqueId val="{00000002-D42A-423D-8BFC-98EF1FB6230D}"/>
            </c:ext>
          </c:extLst>
        </c:ser>
        <c:ser>
          <c:idx val="0"/>
          <c:order val="1"/>
          <c:tx>
            <c:strRef>
              <c:f>TCMV!$A$76</c:f>
              <c:strCache>
                <c:ptCount val="1"/>
                <c:pt idx="0">
                  <c:v>TCMV</c:v>
                </c:pt>
              </c:strCache>
            </c:strRef>
          </c:tx>
          <c:spPr>
            <a:ln w="34925" cap="rnd">
              <a:solidFill>
                <a:schemeClr val="accent1"/>
              </a:solidFill>
              <a:round/>
            </a:ln>
            <a:effectLst/>
          </c:spPr>
          <c:marker>
            <c:symbol val="circle"/>
            <c:size val="7"/>
            <c:spPr>
              <a:solidFill>
                <a:schemeClr val="accent1"/>
              </a:solidFill>
              <a:ln w="9525">
                <a:solidFill>
                  <a:schemeClr val="accent1"/>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2A-423D-8BFC-98EF1FB6230D}"/>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2A-423D-8BFC-98EF1FB623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(TCMV!$T$75:$AC$75,TCMV!$AE$75)</c:f>
              <c:strCache>
                <c:ptCount val="11"/>
                <c:pt idx="0">
                  <c:v>2015</c:v>
                </c:pt>
                <c:pt idx="1">
                  <c:v>2016</c:v>
                </c:pt>
                <c:pt idx="2">
                  <c:v>2017</c:v>
                </c:pt>
                <c:pt idx="3">
                  <c:v>2018</c:v>
                </c:pt>
                <c:pt idx="4">
                  <c:v>2019</c:v>
                </c:pt>
                <c:pt idx="5">
                  <c:v>2020</c:v>
                </c:pt>
                <c:pt idx="6">
                  <c:v>2021</c:v>
                </c:pt>
                <c:pt idx="7">
                  <c:v>2022</c:v>
                </c:pt>
                <c:pt idx="8">
                  <c:v>2023</c:v>
                </c:pt>
                <c:pt idx="9">
                  <c:v>2024</c:v>
                </c:pt>
                <c:pt idx="10">
                  <c:v>Ene. 25</c:v>
                </c:pt>
              </c:strCache>
            </c:strRef>
          </c:cat>
          <c:val>
            <c:numRef>
              <c:f>(TCMV!$T$76:$AC$76,TCMV!$AE$76)</c:f>
              <c:numCache>
                <c:formatCode>0.0</c:formatCode>
                <c:ptCount val="11"/>
                <c:pt idx="0">
                  <c:v>100</c:v>
                </c:pt>
                <c:pt idx="1">
                  <c:v>100.78130858667858</c:v>
                </c:pt>
                <c:pt idx="2">
                  <c:v>97.077867002825997</c:v>
                </c:pt>
                <c:pt idx="3">
                  <c:v>97.052331795993496</c:v>
                </c:pt>
                <c:pt idx="4">
                  <c:v>102.388146950677</c:v>
                </c:pt>
                <c:pt idx="5">
                  <c:v>111.85088090606774</c:v>
                </c:pt>
                <c:pt idx="6">
                  <c:v>110.05489863284534</c:v>
                </c:pt>
                <c:pt idx="7">
                  <c:v>118.0734046687336</c:v>
                </c:pt>
                <c:pt idx="8">
                  <c:v>113.28245334736017</c:v>
                </c:pt>
                <c:pt idx="9">
                  <c:v>124.41429787023736</c:v>
                </c:pt>
                <c:pt idx="10">
                  <c:v>127.00581501027065</c:v>
                </c:pt>
              </c:numCache>
            </c:numRef>
          </c:val>
          <c:smooth val="0"/>
          <c:extLst>
            <c:ext xmlns:c16="http://schemas.microsoft.com/office/drawing/2014/chart" uri="{C3380CC4-5D6E-409C-BE32-E72D297353CC}">
              <c16:uniqueId val="{00000005-D42A-423D-8BFC-98EF1FB6230D}"/>
            </c:ext>
          </c:extLst>
        </c:ser>
        <c:dLbls>
          <c:showLegendKey val="0"/>
          <c:showVal val="0"/>
          <c:showCatName val="0"/>
          <c:showSerName val="0"/>
          <c:showPercent val="0"/>
          <c:showBubbleSize val="0"/>
        </c:dLbls>
        <c:marker val="1"/>
        <c:smooth val="0"/>
        <c:axId val="532976664"/>
        <c:axId val="532977056"/>
        <c:extLst/>
      </c:lineChart>
      <c:catAx>
        <c:axId val="532976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532977056"/>
        <c:crosses val="autoZero"/>
        <c:auto val="1"/>
        <c:lblAlgn val="ctr"/>
        <c:lblOffset val="100"/>
        <c:noMultiLvlLbl val="0"/>
      </c:catAx>
      <c:valAx>
        <c:axId val="532977056"/>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532976664"/>
        <c:crosses val="autoZero"/>
        <c:crossBetween val="between"/>
      </c:valAx>
      <c:spPr>
        <a:noFill/>
        <a:ln>
          <a:noFill/>
        </a:ln>
        <a:effectLst/>
      </c:spPr>
    </c:plotArea>
    <c:legend>
      <c:legendPos val="l"/>
      <c:layout>
        <c:manualLayout>
          <c:xMode val="edge"/>
          <c:yMode val="edge"/>
          <c:x val="0.11669784018085134"/>
          <c:y val="6.0265917508204467E-2"/>
          <c:w val="0.13689823005861537"/>
          <c:h val="0.20089426321709788"/>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4040304705998049E-2"/>
          <c:y val="0.10606265364659651"/>
          <c:w val="0.86790147738533807"/>
          <c:h val="0.68815909549890442"/>
        </c:manualLayout>
      </c:layout>
      <c:barChart>
        <c:barDir val="col"/>
        <c:grouping val="stacked"/>
        <c:varyColors val="0"/>
        <c:ser>
          <c:idx val="0"/>
          <c:order val="0"/>
          <c:tx>
            <c:strRef>
              <c:f>Embotellado!$A$10</c:f>
              <c:strCache>
                <c:ptCount val="1"/>
                <c:pt idx="0">
                  <c:v>Total</c:v>
                </c:pt>
              </c:strCache>
            </c:strRef>
          </c:tx>
          <c:spPr>
            <a:solidFill>
              <a:schemeClr val="accent2"/>
            </a:solidFill>
            <a:ln>
              <a:noFill/>
            </a:ln>
            <a:effectLst/>
          </c:spPr>
          <c:invertIfNegative val="0"/>
          <c:cat>
            <c:strRef>
              <c:f>Embotellado!$B$5:$C$5</c:f>
              <c:strCache>
                <c:ptCount val="2"/>
                <c:pt idx="0">
                  <c:v>Ene.2024</c:v>
                </c:pt>
                <c:pt idx="1">
                  <c:v>Ene.2025</c:v>
                </c:pt>
              </c:strCache>
            </c:strRef>
          </c:cat>
          <c:val>
            <c:numRef>
              <c:f>Embotellado!$B$10:$C$10</c:f>
              <c:numCache>
                <c:formatCode>#,##0.0</c:formatCode>
                <c:ptCount val="2"/>
                <c:pt idx="0">
                  <c:v>109.69324</c:v>
                </c:pt>
                <c:pt idx="1">
                  <c:v>116.271209</c:v>
                </c:pt>
              </c:numCache>
            </c:numRef>
          </c:val>
          <c:extLst>
            <c:ext xmlns:c16="http://schemas.microsoft.com/office/drawing/2014/chart" uri="{C3380CC4-5D6E-409C-BE32-E72D297353CC}">
              <c16:uniqueId val="{00000000-9FC3-4147-8A12-02E5052B6A78}"/>
            </c:ext>
          </c:extLst>
        </c:ser>
        <c:dLbls>
          <c:showLegendKey val="0"/>
          <c:showVal val="0"/>
          <c:showCatName val="0"/>
          <c:showSerName val="0"/>
          <c:showPercent val="0"/>
          <c:showBubbleSize val="0"/>
        </c:dLbls>
        <c:gapWidth val="150"/>
        <c:overlap val="100"/>
        <c:axId val="-2110369400"/>
        <c:axId val="-2110468952"/>
      </c:barChart>
      <c:catAx>
        <c:axId val="-2110369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110468952"/>
        <c:crosses val="autoZero"/>
        <c:auto val="1"/>
        <c:lblAlgn val="ctr"/>
        <c:lblOffset val="100"/>
        <c:noMultiLvlLbl val="0"/>
      </c:catAx>
      <c:valAx>
        <c:axId val="-2110468952"/>
        <c:scaling>
          <c:orientation val="minMax"/>
          <c:max val="1650"/>
          <c:min val="0"/>
        </c:scaling>
        <c:delete val="1"/>
        <c:axPos val="l"/>
        <c:majorGridlines>
          <c:spPr>
            <a:ln w="9525" cap="flat" cmpd="sng" algn="ctr">
              <a:noFill/>
              <a:round/>
            </a:ln>
            <a:effectLst/>
          </c:spPr>
        </c:majorGridlines>
        <c:numFmt formatCode="#,##0.0" sourceLinked="1"/>
        <c:majorTickMark val="out"/>
        <c:minorTickMark val="none"/>
        <c:tickLblPos val="nextTo"/>
        <c:crossAx val="-21103694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tx>
            <c:strRef>
              <c:f>Embotellado!$A$6</c:f>
              <c:strCache>
                <c:ptCount val="1"/>
                <c:pt idx="0">
                  <c:v>Total</c:v>
                </c:pt>
              </c:strCache>
            </c:strRef>
          </c:tx>
          <c:spPr>
            <a:solidFill>
              <a:schemeClr val="accent4"/>
            </a:solidFill>
            <a:ln>
              <a:noFill/>
            </a:ln>
            <a:effectLst/>
          </c:spPr>
          <c:invertIfNegative val="0"/>
          <c:cat>
            <c:strRef>
              <c:f>Embotellado!$B$5:$C$5</c:f>
              <c:strCache>
                <c:ptCount val="2"/>
                <c:pt idx="0">
                  <c:v>Ene.2024</c:v>
                </c:pt>
                <c:pt idx="1">
                  <c:v>Ene.2025</c:v>
                </c:pt>
              </c:strCache>
            </c:strRef>
          </c:cat>
          <c:val>
            <c:numRef>
              <c:f>Embotellado!$B$6:$C$6</c:f>
              <c:numCache>
                <c:formatCode>#,##0.0</c:formatCode>
                <c:ptCount val="2"/>
                <c:pt idx="0">
                  <c:v>3.8897349999999999</c:v>
                </c:pt>
                <c:pt idx="1">
                  <c:v>4.2462819999999999</c:v>
                </c:pt>
              </c:numCache>
            </c:numRef>
          </c:val>
          <c:extLst>
            <c:ext xmlns:c16="http://schemas.microsoft.com/office/drawing/2014/chart" uri="{C3380CC4-5D6E-409C-BE32-E72D297353CC}">
              <c16:uniqueId val="{00000000-B35E-4922-8A2F-A6BC4D5DCD84}"/>
            </c:ext>
          </c:extLst>
        </c:ser>
        <c:dLbls>
          <c:showLegendKey val="0"/>
          <c:showVal val="0"/>
          <c:showCatName val="0"/>
          <c:showSerName val="0"/>
          <c:showPercent val="0"/>
          <c:showBubbleSize val="0"/>
        </c:dLbls>
        <c:gapWidth val="150"/>
        <c:overlap val="100"/>
        <c:axId val="-2053835688"/>
        <c:axId val="-2057103160"/>
      </c:barChart>
      <c:catAx>
        <c:axId val="-2053835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7103160"/>
        <c:crosses val="autoZero"/>
        <c:auto val="1"/>
        <c:lblAlgn val="ctr"/>
        <c:lblOffset val="100"/>
        <c:noMultiLvlLbl val="0"/>
      </c:catAx>
      <c:valAx>
        <c:axId val="-2057103160"/>
        <c:scaling>
          <c:orientation val="minMax"/>
          <c:max val="60"/>
          <c:min val="0"/>
        </c:scaling>
        <c:delete val="1"/>
        <c:axPos val="l"/>
        <c:majorGridlines>
          <c:spPr>
            <a:ln w="9525" cap="flat" cmpd="sng" algn="ctr">
              <a:noFill/>
              <a:round/>
            </a:ln>
            <a:effectLst/>
          </c:spPr>
        </c:majorGridlines>
        <c:numFmt formatCode="#,##0.0" sourceLinked="1"/>
        <c:majorTickMark val="out"/>
        <c:minorTickMark val="none"/>
        <c:tickLblPos val="nextTo"/>
        <c:crossAx val="-20538356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Embotellado!$A$31</c:f>
              <c:strCache>
                <c:ptCount val="1"/>
                <c:pt idx="0">
                  <c:v>Valor</c:v>
                </c:pt>
              </c:strCache>
            </c:strRef>
          </c:tx>
          <c:spPr>
            <a:solidFill>
              <a:schemeClr val="accent2"/>
            </a:solidFill>
            <a:ln>
              <a:noFill/>
            </a:ln>
            <a:effectLst/>
          </c:spPr>
          <c:invertIfNegative val="0"/>
          <c:cat>
            <c:strRef>
              <c:f>Embotellado!$B$29:$C$29</c:f>
              <c:strCache>
                <c:ptCount val="2"/>
                <c:pt idx="0">
                  <c:v>Feb.23 - Ene.24</c:v>
                </c:pt>
                <c:pt idx="1">
                  <c:v>Feb.24 - Ene.25</c:v>
                </c:pt>
              </c:strCache>
            </c:strRef>
          </c:cat>
          <c:val>
            <c:numRef>
              <c:f>Embotellado!$B$31:$C$31</c:f>
              <c:numCache>
                <c:formatCode>#,##0.0</c:formatCode>
                <c:ptCount val="2"/>
                <c:pt idx="0">
                  <c:v>1242.820479</c:v>
                </c:pt>
                <c:pt idx="1">
                  <c:v>1306.7703959999999</c:v>
                </c:pt>
              </c:numCache>
            </c:numRef>
          </c:val>
          <c:extLst>
            <c:ext xmlns:c16="http://schemas.microsoft.com/office/drawing/2014/chart" uri="{C3380CC4-5D6E-409C-BE32-E72D297353CC}">
              <c16:uniqueId val="{00000000-715C-4D30-9597-AAA2EA8F05E1}"/>
            </c:ext>
          </c:extLst>
        </c:ser>
        <c:dLbls>
          <c:showLegendKey val="0"/>
          <c:showVal val="0"/>
          <c:showCatName val="0"/>
          <c:showSerName val="0"/>
          <c:showPercent val="0"/>
          <c:showBubbleSize val="0"/>
        </c:dLbls>
        <c:gapWidth val="150"/>
        <c:overlap val="100"/>
        <c:axId val="-2056663864"/>
        <c:axId val="-2056660344"/>
      </c:barChart>
      <c:catAx>
        <c:axId val="-2056663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ndara" panose="020E0502030303020204" pitchFamily="34" charset="0"/>
                <a:ea typeface="+mn-ea"/>
                <a:cs typeface="+mn-cs"/>
              </a:defRPr>
            </a:pPr>
            <a:endParaRPr lang="es-CL"/>
          </a:p>
        </c:txPr>
        <c:crossAx val="-2056660344"/>
        <c:crosses val="autoZero"/>
        <c:auto val="1"/>
        <c:lblAlgn val="ctr"/>
        <c:lblOffset val="100"/>
        <c:noMultiLvlLbl val="0"/>
      </c:catAx>
      <c:valAx>
        <c:axId val="-2056660344"/>
        <c:scaling>
          <c:orientation val="minMax"/>
          <c:max val="1650"/>
          <c:min val="0"/>
        </c:scaling>
        <c:delete val="1"/>
        <c:axPos val="l"/>
        <c:majorGridlines>
          <c:spPr>
            <a:ln w="9525" cap="flat" cmpd="sng" algn="ctr">
              <a:noFill/>
              <a:round/>
            </a:ln>
            <a:effectLst/>
          </c:spPr>
        </c:majorGridlines>
        <c:numFmt formatCode="#,##0.0" sourceLinked="1"/>
        <c:majorTickMark val="out"/>
        <c:minorTickMark val="none"/>
        <c:tickLblPos val="nextTo"/>
        <c:crossAx val="-20566638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800">
          <a:latin typeface="Candara" panose="020E0502030303020204" pitchFamily="34" charset="0"/>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14456348157302E-2"/>
          <c:y val="5.1282051282051301E-2"/>
          <c:w val="0.89937108730368598"/>
          <c:h val="0.77608318190995296"/>
        </c:manualLayout>
      </c:layout>
      <c:barChart>
        <c:barDir val="col"/>
        <c:grouping val="stacked"/>
        <c:varyColors val="0"/>
        <c:ser>
          <c:idx val="0"/>
          <c:order val="0"/>
          <c:tx>
            <c:strRef>
              <c:f>Segmento!$A$6</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Segmento!$B$6:$C$6</c:f>
              <c:numCache>
                <c:formatCode>#,##0.00</c:formatCode>
                <c:ptCount val="2"/>
                <c:pt idx="0">
                  <c:v>1.3829236200000001</c:v>
                </c:pt>
                <c:pt idx="1">
                  <c:v>1.4703247500000001</c:v>
                </c:pt>
              </c:numCache>
            </c:numRef>
          </c:val>
          <c:extLst>
            <c:ext xmlns:c16="http://schemas.microsoft.com/office/drawing/2014/chart" uri="{C3380CC4-5D6E-409C-BE32-E72D297353CC}">
              <c16:uniqueId val="{00000000-F06D-4405-81AB-B23F1AD434FD}"/>
            </c:ext>
          </c:extLst>
        </c:ser>
        <c:ser>
          <c:idx val="1"/>
          <c:order val="1"/>
          <c:tx>
            <c:strRef>
              <c:f>Segmento!$A$7</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Segmento!$B$7:$C$7</c:f>
              <c:numCache>
                <c:formatCode>#,##0.00</c:formatCode>
                <c:ptCount val="2"/>
                <c:pt idx="0">
                  <c:v>1.4949258799999998</c:v>
                </c:pt>
                <c:pt idx="1">
                  <c:v>1.7981130000000001</c:v>
                </c:pt>
              </c:numCache>
            </c:numRef>
          </c:val>
          <c:extLst>
            <c:ext xmlns:c16="http://schemas.microsoft.com/office/drawing/2014/chart" uri="{C3380CC4-5D6E-409C-BE32-E72D297353CC}">
              <c16:uniqueId val="{00000001-F06D-4405-81AB-B23F1AD434FD}"/>
            </c:ext>
          </c:extLst>
        </c:ser>
        <c:ser>
          <c:idx val="2"/>
          <c:order val="2"/>
          <c:tx>
            <c:strRef>
              <c:f>Segmento!$A$8</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Segmento!$B$8:$C$8</c:f>
              <c:numCache>
                <c:formatCode>#,##0.00</c:formatCode>
                <c:ptCount val="2"/>
                <c:pt idx="0">
                  <c:v>0.59287568999999996</c:v>
                </c:pt>
                <c:pt idx="1">
                  <c:v>0.57930824999999997</c:v>
                </c:pt>
              </c:numCache>
            </c:numRef>
          </c:val>
          <c:extLst>
            <c:ext xmlns:c16="http://schemas.microsoft.com/office/drawing/2014/chart" uri="{C3380CC4-5D6E-409C-BE32-E72D297353CC}">
              <c16:uniqueId val="{00000002-F06D-4405-81AB-B23F1AD434FD}"/>
            </c:ext>
          </c:extLst>
        </c:ser>
        <c:ser>
          <c:idx val="3"/>
          <c:order val="3"/>
          <c:tx>
            <c:strRef>
              <c:f>Segmento!$A$9</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Segmento!$B$9:$C$9</c:f>
              <c:numCache>
                <c:formatCode>#,##0.00</c:formatCode>
                <c:ptCount val="2"/>
                <c:pt idx="0">
                  <c:v>0.17918383999999998</c:v>
                </c:pt>
                <c:pt idx="1">
                  <c:v>0.19053541000000002</c:v>
                </c:pt>
              </c:numCache>
            </c:numRef>
          </c:val>
          <c:extLst>
            <c:ext xmlns:c16="http://schemas.microsoft.com/office/drawing/2014/chart" uri="{C3380CC4-5D6E-409C-BE32-E72D297353CC}">
              <c16:uniqueId val="{00000003-F06D-4405-81AB-B23F1AD434FD}"/>
            </c:ext>
          </c:extLst>
        </c:ser>
        <c:ser>
          <c:idx val="4"/>
          <c:order val="4"/>
          <c:tx>
            <c:strRef>
              <c:f>Segmento!$A$10</c:f>
              <c:strCache>
                <c:ptCount val="1"/>
                <c:pt idx="0">
                  <c:v>US$ 50-60/caja</c:v>
                </c:pt>
              </c:strCache>
            </c:strRef>
          </c:tx>
          <c:spPr>
            <a:solidFill>
              <a:schemeClr val="accent5"/>
            </a:solidFill>
            <a:ln>
              <a:noFill/>
            </a:ln>
            <a:effectLst/>
          </c:spPr>
          <c:invertIfNegative val="0"/>
          <c:dLbls>
            <c:dLbl>
              <c:idx val="0"/>
              <c:layout>
                <c:manualLayout>
                  <c:x val="0"/>
                  <c:y val="-3.1580187091998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6D-4405-81AB-B23F1AD434FD}"/>
                </c:ext>
              </c:extLst>
            </c:dLbl>
            <c:dLbl>
              <c:idx val="1"/>
              <c:layout>
                <c:manualLayout>
                  <c:x val="0"/>
                  <c:y val="-3.05666599367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6D-4405-81AB-B23F1AD434FD}"/>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Segmento!$B$10:$C$10</c:f>
              <c:numCache>
                <c:formatCode>#,##0.00</c:formatCode>
                <c:ptCount val="2"/>
                <c:pt idx="0">
                  <c:v>7.3397000000000004E-2</c:v>
                </c:pt>
                <c:pt idx="1">
                  <c:v>5.516306E-2</c:v>
                </c:pt>
              </c:numCache>
            </c:numRef>
          </c:val>
          <c:extLst>
            <c:ext xmlns:c16="http://schemas.microsoft.com/office/drawing/2014/chart" uri="{C3380CC4-5D6E-409C-BE32-E72D297353CC}">
              <c16:uniqueId val="{00000006-F06D-4405-81AB-B23F1AD434FD}"/>
            </c:ext>
          </c:extLst>
        </c:ser>
        <c:ser>
          <c:idx val="5"/>
          <c:order val="5"/>
          <c:tx>
            <c:strRef>
              <c:f>Segmento!$A$11</c:f>
              <c:strCache>
                <c:ptCount val="1"/>
                <c:pt idx="0">
                  <c:v>&gt;US$ 60/caja</c:v>
                </c:pt>
              </c:strCache>
            </c:strRef>
          </c:tx>
          <c:spPr>
            <a:solidFill>
              <a:schemeClr val="accent6"/>
            </a:solidFill>
            <a:ln>
              <a:noFill/>
            </a:ln>
            <a:effectLst/>
          </c:spPr>
          <c:invertIfNegative val="0"/>
          <c:dLbls>
            <c:dLbl>
              <c:idx val="0"/>
              <c:layout>
                <c:manualLayout>
                  <c:x val="4.5740414861961199E-3"/>
                  <c:y val="-6.6347668079951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6D-4405-81AB-B23F1AD434FD}"/>
                </c:ext>
              </c:extLst>
            </c:dLbl>
            <c:dLbl>
              <c:idx val="1"/>
              <c:layout>
                <c:manualLayout>
                  <c:x val="8.3856458529966706E-17"/>
                  <c:y val="-7.3881149471700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06D-4405-81AB-B23F1AD434FD}"/>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Segmento!$B$11:$C$11</c:f>
              <c:numCache>
                <c:formatCode>#,##0.00</c:formatCode>
                <c:ptCount val="2"/>
                <c:pt idx="0">
                  <c:v>0.16642907999999998</c:v>
                </c:pt>
                <c:pt idx="1">
                  <c:v>0.15283785999999999</c:v>
                </c:pt>
              </c:numCache>
            </c:numRef>
          </c:val>
          <c:extLst>
            <c:ext xmlns:c16="http://schemas.microsoft.com/office/drawing/2014/chart" uri="{C3380CC4-5D6E-409C-BE32-E72D297353CC}">
              <c16:uniqueId val="{00000009-F06D-4405-81AB-B23F1AD434FD}"/>
            </c:ext>
          </c:extLst>
        </c:ser>
        <c:dLbls>
          <c:showLegendKey val="0"/>
          <c:showVal val="0"/>
          <c:showCatName val="0"/>
          <c:showSerName val="0"/>
          <c:showPercent val="0"/>
          <c:showBubbleSize val="0"/>
        </c:dLbls>
        <c:gapWidth val="150"/>
        <c:overlap val="100"/>
        <c:axId val="-2055890264"/>
        <c:axId val="-2055657896"/>
      </c:barChart>
      <c:catAx>
        <c:axId val="-2055890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5657896"/>
        <c:crosses val="autoZero"/>
        <c:auto val="1"/>
        <c:lblAlgn val="ctr"/>
        <c:lblOffset val="0"/>
        <c:noMultiLvlLbl val="0"/>
      </c:catAx>
      <c:valAx>
        <c:axId val="-2055657896"/>
        <c:scaling>
          <c:orientation val="minMax"/>
        </c:scaling>
        <c:delete val="1"/>
        <c:axPos val="l"/>
        <c:numFmt formatCode="#,##0.00" sourceLinked="1"/>
        <c:majorTickMark val="none"/>
        <c:minorTickMark val="none"/>
        <c:tickLblPos val="nextTo"/>
        <c:crossAx val="-20558902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57142857142899E-2"/>
          <c:y val="1.7777777777777799E-2"/>
          <c:w val="0.90476190476190499"/>
          <c:h val="0.80268206474190695"/>
        </c:manualLayout>
      </c:layout>
      <c:barChart>
        <c:barDir val="col"/>
        <c:grouping val="stacked"/>
        <c:varyColors val="0"/>
        <c:ser>
          <c:idx val="0"/>
          <c:order val="0"/>
          <c:tx>
            <c:strRef>
              <c:f>Segmento!$A$15</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Segmento!$B$15:$C$15</c:f>
              <c:numCache>
                <c:formatCode>#,##0.00</c:formatCode>
                <c:ptCount val="2"/>
                <c:pt idx="0">
                  <c:v>24.084727999999998</c:v>
                </c:pt>
                <c:pt idx="1">
                  <c:v>24.773026000000002</c:v>
                </c:pt>
              </c:numCache>
            </c:numRef>
          </c:val>
          <c:extLst>
            <c:ext xmlns:c16="http://schemas.microsoft.com/office/drawing/2014/chart" uri="{C3380CC4-5D6E-409C-BE32-E72D297353CC}">
              <c16:uniqueId val="{00000000-58A6-4E13-B9AA-AD06E9438AAC}"/>
            </c:ext>
          </c:extLst>
        </c:ser>
        <c:ser>
          <c:idx val="1"/>
          <c:order val="1"/>
          <c:tx>
            <c:strRef>
              <c:f>Segmento!$A$16</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Segmento!$B$16:$C$16</c:f>
              <c:numCache>
                <c:formatCode>#,##0.00</c:formatCode>
                <c:ptCount val="2"/>
                <c:pt idx="0">
                  <c:v>34.736392000000002</c:v>
                </c:pt>
                <c:pt idx="1">
                  <c:v>41.522004000000003</c:v>
                </c:pt>
              </c:numCache>
            </c:numRef>
          </c:val>
          <c:extLst>
            <c:ext xmlns:c16="http://schemas.microsoft.com/office/drawing/2014/chart" uri="{C3380CC4-5D6E-409C-BE32-E72D297353CC}">
              <c16:uniqueId val="{00000001-58A6-4E13-B9AA-AD06E9438AAC}"/>
            </c:ext>
          </c:extLst>
        </c:ser>
        <c:ser>
          <c:idx val="2"/>
          <c:order val="2"/>
          <c:tx>
            <c:strRef>
              <c:f>Segmento!$A$17</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Segmento!$B$17:$C$17</c:f>
              <c:numCache>
                <c:formatCode>#,##0.00</c:formatCode>
                <c:ptCount val="2"/>
                <c:pt idx="0">
                  <c:v>20.739647999999999</c:v>
                </c:pt>
                <c:pt idx="1">
                  <c:v>20.501186000000001</c:v>
                </c:pt>
              </c:numCache>
            </c:numRef>
          </c:val>
          <c:extLst>
            <c:ext xmlns:c16="http://schemas.microsoft.com/office/drawing/2014/chart" uri="{C3380CC4-5D6E-409C-BE32-E72D297353CC}">
              <c16:uniqueId val="{00000002-58A6-4E13-B9AA-AD06E9438AAC}"/>
            </c:ext>
          </c:extLst>
        </c:ser>
        <c:ser>
          <c:idx val="3"/>
          <c:order val="3"/>
          <c:tx>
            <c:strRef>
              <c:f>Segmento!$A$18</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Segmento!$B$18:$C$18</c:f>
              <c:numCache>
                <c:formatCode>#,##0.00</c:formatCode>
                <c:ptCount val="2"/>
                <c:pt idx="0">
                  <c:v>7.837904</c:v>
                </c:pt>
                <c:pt idx="1">
                  <c:v>8.3833359999999999</c:v>
                </c:pt>
              </c:numCache>
            </c:numRef>
          </c:val>
          <c:extLst>
            <c:ext xmlns:c16="http://schemas.microsoft.com/office/drawing/2014/chart" uri="{C3380CC4-5D6E-409C-BE32-E72D297353CC}">
              <c16:uniqueId val="{00000003-58A6-4E13-B9AA-AD06E9438AAC}"/>
            </c:ext>
          </c:extLst>
        </c:ser>
        <c:ser>
          <c:idx val="4"/>
          <c:order val="4"/>
          <c:tx>
            <c:strRef>
              <c:f>Segmento!$A$19</c:f>
              <c:strCache>
                <c:ptCount val="1"/>
                <c:pt idx="0">
                  <c:v>US$ 50-60/caja</c:v>
                </c:pt>
              </c:strCache>
            </c:strRef>
          </c:tx>
          <c:spPr>
            <a:solidFill>
              <a:schemeClr val="accent5"/>
            </a:solidFill>
            <a:ln>
              <a:noFill/>
            </a:ln>
            <a:effectLst/>
          </c:spPr>
          <c:invertIfNegative val="0"/>
          <c:dLbls>
            <c:dLbl>
              <c:idx val="0"/>
              <c:layout>
                <c:manualLayout>
                  <c:x val="0"/>
                  <c:y val="-3.5555555555555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A6-4E13-B9AA-AD06E9438AAC}"/>
                </c:ext>
              </c:extLst>
            </c:dLbl>
            <c:dLbl>
              <c:idx val="1"/>
              <c:layout>
                <c:manualLayout>
                  <c:x val="-8.3712883778764205E-17"/>
                  <c:y val="-1.6260162601626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A6-4E13-B9AA-AD06E9438AAC}"/>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Segmento!$B$19:$C$19</c:f>
              <c:numCache>
                <c:formatCode>#,##0.00</c:formatCode>
                <c:ptCount val="2"/>
                <c:pt idx="0">
                  <c:v>3.9188887499999998</c:v>
                </c:pt>
                <c:pt idx="1">
                  <c:v>2.9385119999999998</c:v>
                </c:pt>
              </c:numCache>
            </c:numRef>
          </c:val>
          <c:extLst>
            <c:ext xmlns:c16="http://schemas.microsoft.com/office/drawing/2014/chart" uri="{C3380CC4-5D6E-409C-BE32-E72D297353CC}">
              <c16:uniqueId val="{00000006-58A6-4E13-B9AA-AD06E9438AAC}"/>
            </c:ext>
          </c:extLst>
        </c:ser>
        <c:ser>
          <c:idx val="5"/>
          <c:order val="5"/>
          <c:tx>
            <c:strRef>
              <c:f>Segmento!$A$20</c:f>
              <c:strCache>
                <c:ptCount val="1"/>
                <c:pt idx="0">
                  <c:v>&gt;US$ 60/caja</c:v>
                </c:pt>
              </c:strCache>
            </c:strRef>
          </c:tx>
          <c:spPr>
            <a:solidFill>
              <a:schemeClr val="accent6"/>
            </a:solidFill>
            <a:ln>
              <a:noFill/>
            </a:ln>
            <a:effectLst/>
          </c:spPr>
          <c:invertIfNegative val="0"/>
          <c:dLbls>
            <c:dLbl>
              <c:idx val="0"/>
              <c:layout>
                <c:manualLayout>
                  <c:x val="0"/>
                  <c:y val="-3.5555555555555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A6-4E13-B9AA-AD06E9438AAC}"/>
                </c:ext>
              </c:extLst>
            </c:dLbl>
            <c:dLbl>
              <c:idx val="1"/>
              <c:layout>
                <c:manualLayout>
                  <c:x val="8.3712883778764205E-17"/>
                  <c:y val="-3.252032520325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8A6-4E13-B9AA-AD06E9438AAC}"/>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Segmento!$B$5:$C$5</c:f>
              <c:strCache>
                <c:ptCount val="2"/>
                <c:pt idx="0">
                  <c:v>Ene.2024</c:v>
                </c:pt>
                <c:pt idx="1">
                  <c:v>Ene.2025</c:v>
                </c:pt>
              </c:strCache>
            </c:strRef>
          </c:cat>
          <c:val>
            <c:numRef>
              <c:f>Segmento!$B$20:$C$20</c:f>
              <c:numCache>
                <c:formatCode>#,##0.00</c:formatCode>
                <c:ptCount val="2"/>
                <c:pt idx="0">
                  <c:v>18.375682000000001</c:v>
                </c:pt>
                <c:pt idx="1">
                  <c:v>18.153146</c:v>
                </c:pt>
              </c:numCache>
            </c:numRef>
          </c:val>
          <c:extLst>
            <c:ext xmlns:c16="http://schemas.microsoft.com/office/drawing/2014/chart" uri="{C3380CC4-5D6E-409C-BE32-E72D297353CC}">
              <c16:uniqueId val="{00000009-58A6-4E13-B9AA-AD06E9438AAC}"/>
            </c:ext>
          </c:extLst>
        </c:ser>
        <c:dLbls>
          <c:showLegendKey val="0"/>
          <c:showVal val="0"/>
          <c:showCatName val="0"/>
          <c:showSerName val="0"/>
          <c:showPercent val="0"/>
          <c:showBubbleSize val="0"/>
        </c:dLbls>
        <c:gapWidth val="150"/>
        <c:overlap val="100"/>
        <c:axId val="-2059360600"/>
        <c:axId val="-2058804824"/>
      </c:barChart>
      <c:catAx>
        <c:axId val="-205936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8804824"/>
        <c:crosses val="autoZero"/>
        <c:auto val="1"/>
        <c:lblAlgn val="ctr"/>
        <c:lblOffset val="0"/>
        <c:noMultiLvlLbl val="0"/>
      </c:catAx>
      <c:valAx>
        <c:axId val="-2058804824"/>
        <c:scaling>
          <c:orientation val="minMax"/>
        </c:scaling>
        <c:delete val="1"/>
        <c:axPos val="l"/>
        <c:numFmt formatCode="#,##0.00" sourceLinked="1"/>
        <c:majorTickMark val="none"/>
        <c:minorTickMark val="none"/>
        <c:tickLblPos val="nextTo"/>
        <c:crossAx val="-20593606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068477304927E-2"/>
          <c:y val="3.2584615931679051E-2"/>
          <c:w val="0.43388335893290703"/>
          <c:h val="0.61025762595342947"/>
        </c:manualLayout>
      </c:layout>
      <c:barChart>
        <c:barDir val="col"/>
        <c:grouping val="stacked"/>
        <c:varyColors val="0"/>
        <c:ser>
          <c:idx val="0"/>
          <c:order val="0"/>
          <c:tx>
            <c:strRef>
              <c:f>Segmento!$A$50</c:f>
              <c:strCache>
                <c:ptCount val="1"/>
                <c:pt idx="0">
                  <c:v>&lt;US$ 20/caja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Feb.23 - Ene.24</c:v>
                </c:pt>
                <c:pt idx="1">
                  <c:v>Feb.24 - Ene.25</c:v>
                </c:pt>
              </c:strCache>
            </c:strRef>
          </c:cat>
          <c:val>
            <c:numRef>
              <c:f>Segmento!$B$50:$C$50</c:f>
              <c:numCache>
                <c:formatCode>#,##0.00</c:formatCode>
                <c:ptCount val="2"/>
                <c:pt idx="0">
                  <c:v>16.171104</c:v>
                </c:pt>
                <c:pt idx="1">
                  <c:v>19.148472000000002</c:v>
                </c:pt>
              </c:numCache>
            </c:numRef>
          </c:val>
          <c:extLst>
            <c:ext xmlns:c16="http://schemas.microsoft.com/office/drawing/2014/chart" uri="{C3380CC4-5D6E-409C-BE32-E72D297353CC}">
              <c16:uniqueId val="{00000000-0A2E-4B9B-A426-D28D9C6F57D8}"/>
            </c:ext>
          </c:extLst>
        </c:ser>
        <c:ser>
          <c:idx val="1"/>
          <c:order val="1"/>
          <c:tx>
            <c:strRef>
              <c:f>Segmento!$A$51</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Feb.23 - Ene.24</c:v>
                </c:pt>
                <c:pt idx="1">
                  <c:v>Feb.24 - Ene.25</c:v>
                </c:pt>
              </c:strCache>
            </c:strRef>
          </c:cat>
          <c:val>
            <c:numRef>
              <c:f>Segmento!$B$51:$C$51</c:f>
              <c:numCache>
                <c:formatCode>#,##0.00</c:formatCode>
                <c:ptCount val="2"/>
                <c:pt idx="0">
                  <c:v>15.200310999999999</c:v>
                </c:pt>
                <c:pt idx="1">
                  <c:v>16.687488999999999</c:v>
                </c:pt>
              </c:numCache>
            </c:numRef>
          </c:val>
          <c:extLst>
            <c:ext xmlns:c16="http://schemas.microsoft.com/office/drawing/2014/chart" uri="{C3380CC4-5D6E-409C-BE32-E72D297353CC}">
              <c16:uniqueId val="{00000001-0A2E-4B9B-A426-D28D9C6F57D8}"/>
            </c:ext>
          </c:extLst>
        </c:ser>
        <c:ser>
          <c:idx val="2"/>
          <c:order val="2"/>
          <c:tx>
            <c:strRef>
              <c:f>Segmento!$A$52</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Feb.23 - Ene.24</c:v>
                </c:pt>
                <c:pt idx="1">
                  <c:v>Feb.24 - Ene.25</c:v>
                </c:pt>
              </c:strCache>
            </c:strRef>
          </c:cat>
          <c:val>
            <c:numRef>
              <c:f>Segmento!$B$52:$C$52</c:f>
              <c:numCache>
                <c:formatCode>#,##0.00</c:formatCode>
                <c:ptCount val="2"/>
                <c:pt idx="0">
                  <c:v>6.2313735000000001</c:v>
                </c:pt>
                <c:pt idx="1">
                  <c:v>6.1161029999999998</c:v>
                </c:pt>
              </c:numCache>
            </c:numRef>
          </c:val>
          <c:extLst>
            <c:ext xmlns:c16="http://schemas.microsoft.com/office/drawing/2014/chart" uri="{C3380CC4-5D6E-409C-BE32-E72D297353CC}">
              <c16:uniqueId val="{00000002-0A2E-4B9B-A426-D28D9C6F57D8}"/>
            </c:ext>
          </c:extLst>
        </c:ser>
        <c:ser>
          <c:idx val="3"/>
          <c:order val="3"/>
          <c:tx>
            <c:strRef>
              <c:f>Segmento!$A$53</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Feb.23 - Ene.24</c:v>
                </c:pt>
                <c:pt idx="1">
                  <c:v>Feb.24 - Ene.25</c:v>
                </c:pt>
              </c:strCache>
            </c:strRef>
          </c:cat>
          <c:val>
            <c:numRef>
              <c:f>Segmento!$B$53:$C$53</c:f>
              <c:numCache>
                <c:formatCode>#,##0.00</c:formatCode>
                <c:ptCount val="2"/>
                <c:pt idx="0">
                  <c:v>2.2804074999999999</c:v>
                </c:pt>
                <c:pt idx="1">
                  <c:v>2.42061825</c:v>
                </c:pt>
              </c:numCache>
            </c:numRef>
          </c:val>
          <c:extLst>
            <c:ext xmlns:c16="http://schemas.microsoft.com/office/drawing/2014/chart" uri="{C3380CC4-5D6E-409C-BE32-E72D297353CC}">
              <c16:uniqueId val="{00000003-0A2E-4B9B-A426-D28D9C6F57D8}"/>
            </c:ext>
          </c:extLst>
        </c:ser>
        <c:ser>
          <c:idx val="4"/>
          <c:order val="4"/>
          <c:tx>
            <c:strRef>
              <c:f>Segmento!$A$54</c:f>
              <c:strCache>
                <c:ptCount val="1"/>
                <c:pt idx="0">
                  <c:v>US$ 50-60/caja</c:v>
                </c:pt>
              </c:strCache>
            </c:strRef>
          </c:tx>
          <c:spPr>
            <a:solidFill>
              <a:schemeClr val="accent5"/>
            </a:solidFill>
            <a:ln>
              <a:noFill/>
            </a:ln>
            <a:effectLst/>
          </c:spPr>
          <c:invertIfNegative val="0"/>
          <c:dLbls>
            <c:dLbl>
              <c:idx val="0"/>
              <c:layout>
                <c:manualLayout>
                  <c:x val="0"/>
                  <c:y val="-3.053435114503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2E-4B9B-A426-D28D9C6F57D8}"/>
                </c:ext>
              </c:extLst>
            </c:dLbl>
            <c:dLbl>
              <c:idx val="1"/>
              <c:layout>
                <c:manualLayout>
                  <c:x val="0"/>
                  <c:y val="-3.053435114503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2E-4B9B-A426-D28D9C6F57D8}"/>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Feb.23 - Ene.24</c:v>
                </c:pt>
                <c:pt idx="1">
                  <c:v>Feb.24 - Ene.25</c:v>
                </c:pt>
              </c:strCache>
            </c:strRef>
          </c:cat>
          <c:val>
            <c:numRef>
              <c:f>Segmento!$B$54:$C$54</c:f>
              <c:numCache>
                <c:formatCode>#,##0.00</c:formatCode>
                <c:ptCount val="2"/>
                <c:pt idx="0">
                  <c:v>0.91097638000000003</c:v>
                </c:pt>
                <c:pt idx="1">
                  <c:v>0.97623943999999996</c:v>
                </c:pt>
              </c:numCache>
            </c:numRef>
          </c:val>
          <c:extLst>
            <c:ext xmlns:c16="http://schemas.microsoft.com/office/drawing/2014/chart" uri="{C3380CC4-5D6E-409C-BE32-E72D297353CC}">
              <c16:uniqueId val="{00000006-0A2E-4B9B-A426-D28D9C6F57D8}"/>
            </c:ext>
          </c:extLst>
        </c:ser>
        <c:ser>
          <c:idx val="5"/>
          <c:order val="5"/>
          <c:tx>
            <c:strRef>
              <c:f>Segmento!$A$55</c:f>
              <c:strCache>
                <c:ptCount val="1"/>
                <c:pt idx="0">
                  <c:v>&gt;US$ 60/caja</c:v>
                </c:pt>
              </c:strCache>
            </c:strRef>
          </c:tx>
          <c:spPr>
            <a:solidFill>
              <a:schemeClr val="accent6"/>
            </a:solidFill>
            <a:ln>
              <a:noFill/>
            </a:ln>
            <a:effectLst/>
          </c:spPr>
          <c:invertIfNegative val="0"/>
          <c:dLbls>
            <c:dLbl>
              <c:idx val="0"/>
              <c:layout>
                <c:manualLayout>
                  <c:x val="0"/>
                  <c:y val="-7.6335877862595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2E-4B9B-A426-D28D9C6F57D8}"/>
                </c:ext>
              </c:extLst>
            </c:dLbl>
            <c:dLbl>
              <c:idx val="1"/>
              <c:layout>
                <c:manualLayout>
                  <c:x val="0"/>
                  <c:y val="-6.1068702290076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2E-4B9B-A426-D28D9C6F57D8}"/>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Segmento!$B$49:$C$49</c:f>
              <c:strCache>
                <c:ptCount val="2"/>
                <c:pt idx="0">
                  <c:v>Feb.23 - Ene.24</c:v>
                </c:pt>
                <c:pt idx="1">
                  <c:v>Feb.24 - Ene.25</c:v>
                </c:pt>
              </c:strCache>
            </c:strRef>
          </c:cat>
          <c:val>
            <c:numRef>
              <c:f>Segmento!$B$55:$C$55</c:f>
              <c:numCache>
                <c:formatCode>#,##0.00</c:formatCode>
                <c:ptCount val="2"/>
                <c:pt idx="0">
                  <c:v>1.8300493799999999</c:v>
                </c:pt>
                <c:pt idx="1">
                  <c:v>1.6779946200000002</c:v>
                </c:pt>
              </c:numCache>
            </c:numRef>
          </c:val>
          <c:extLst>
            <c:ext xmlns:c16="http://schemas.microsoft.com/office/drawing/2014/chart" uri="{C3380CC4-5D6E-409C-BE32-E72D297353CC}">
              <c16:uniqueId val="{00000009-0A2E-4B9B-A426-D28D9C6F57D8}"/>
            </c:ext>
          </c:extLst>
        </c:ser>
        <c:dLbls>
          <c:showLegendKey val="0"/>
          <c:showVal val="0"/>
          <c:showCatName val="0"/>
          <c:showSerName val="0"/>
          <c:showPercent val="0"/>
          <c:showBubbleSize val="0"/>
        </c:dLbls>
        <c:gapWidth val="150"/>
        <c:overlap val="100"/>
        <c:axId val="-2051375768"/>
        <c:axId val="-2051372248"/>
      </c:barChart>
      <c:catAx>
        <c:axId val="-205137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1372248"/>
        <c:crosses val="autoZero"/>
        <c:auto val="1"/>
        <c:lblAlgn val="ctr"/>
        <c:lblOffset val="0"/>
        <c:noMultiLvlLbl val="0"/>
      </c:catAx>
      <c:valAx>
        <c:axId val="-2051372248"/>
        <c:scaling>
          <c:orientation val="minMax"/>
        </c:scaling>
        <c:delete val="1"/>
        <c:axPos val="l"/>
        <c:numFmt formatCode="#,##0.00" sourceLinked="1"/>
        <c:majorTickMark val="none"/>
        <c:minorTickMark val="none"/>
        <c:tickLblPos val="nextTo"/>
        <c:crossAx val="-2051375768"/>
        <c:crosses val="autoZero"/>
        <c:crossBetween val="between"/>
      </c:valAx>
      <c:spPr>
        <a:noFill/>
        <a:ln>
          <a:noFill/>
        </a:ln>
        <a:effectLst/>
      </c:spPr>
    </c:plotArea>
    <c:legend>
      <c:legendPos val="b"/>
      <c:layout>
        <c:manualLayout>
          <c:xMode val="edge"/>
          <c:yMode val="edge"/>
          <c:x val="1.06306984975397E-2"/>
          <c:y val="0.81976561069401199"/>
          <c:w val="0.97489859222142705"/>
          <c:h val="0.180234389305988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legend>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166373375765099E-2"/>
          <c:y val="6.14035087719298E-2"/>
          <c:w val="0.89937108730368598"/>
          <c:h val="0.74328938186259008"/>
        </c:manualLayout>
      </c:layout>
      <c:barChart>
        <c:barDir val="col"/>
        <c:grouping val="stacked"/>
        <c:varyColors val="0"/>
        <c:ser>
          <c:idx val="0"/>
          <c:order val="0"/>
          <c:tx>
            <c:strRef>
              <c:f>Segmento!$A$60</c:f>
              <c:strCache>
                <c:ptCount val="1"/>
                <c:pt idx="0">
                  <c:v>US$ 0-20/caja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Feb.23 - Ene.24</c:v>
                </c:pt>
                <c:pt idx="1">
                  <c:v>Feb.24 - Ene.25</c:v>
                </c:pt>
              </c:strCache>
            </c:strRef>
          </c:cat>
          <c:val>
            <c:numRef>
              <c:f>Segmento!$B$60:$C$60</c:f>
              <c:numCache>
                <c:formatCode>#,##0.00</c:formatCode>
                <c:ptCount val="2"/>
                <c:pt idx="0">
                  <c:v>283.41167999999999</c:v>
                </c:pt>
                <c:pt idx="1">
                  <c:v>326.81616000000002</c:v>
                </c:pt>
              </c:numCache>
            </c:numRef>
          </c:val>
          <c:extLst>
            <c:ext xmlns:c16="http://schemas.microsoft.com/office/drawing/2014/chart" uri="{C3380CC4-5D6E-409C-BE32-E72D297353CC}">
              <c16:uniqueId val="{00000000-0A78-4802-86E7-3A7B32D32323}"/>
            </c:ext>
          </c:extLst>
        </c:ser>
        <c:ser>
          <c:idx val="1"/>
          <c:order val="1"/>
          <c:tx>
            <c:strRef>
              <c:f>Segmento!$A$61</c:f>
              <c:strCache>
                <c:ptCount val="1"/>
                <c:pt idx="0">
                  <c:v>US$ 20-30/caja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Feb.23 - Ene.24</c:v>
                </c:pt>
                <c:pt idx="1">
                  <c:v>Feb.24 - Ene.25</c:v>
                </c:pt>
              </c:strCache>
            </c:strRef>
          </c:cat>
          <c:val>
            <c:numRef>
              <c:f>Segmento!$B$61:$C$61</c:f>
              <c:numCache>
                <c:formatCode>#,##0.00</c:formatCode>
                <c:ptCount val="2"/>
                <c:pt idx="0">
                  <c:v>357.26240000000001</c:v>
                </c:pt>
                <c:pt idx="1">
                  <c:v>393.62652800000001</c:v>
                </c:pt>
              </c:numCache>
            </c:numRef>
          </c:val>
          <c:extLst>
            <c:ext xmlns:c16="http://schemas.microsoft.com/office/drawing/2014/chart" uri="{C3380CC4-5D6E-409C-BE32-E72D297353CC}">
              <c16:uniqueId val="{00000001-0A78-4802-86E7-3A7B32D32323}"/>
            </c:ext>
          </c:extLst>
        </c:ser>
        <c:ser>
          <c:idx val="2"/>
          <c:order val="2"/>
          <c:tx>
            <c:strRef>
              <c:f>Segmento!$A$62</c:f>
              <c:strCache>
                <c:ptCount val="1"/>
                <c:pt idx="0">
                  <c:v>US$ 30-40/caja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Feb.23 - Ene.24</c:v>
                </c:pt>
                <c:pt idx="1">
                  <c:v>Feb.24 - Ene.25</c:v>
                </c:pt>
              </c:strCache>
            </c:strRef>
          </c:cat>
          <c:val>
            <c:numRef>
              <c:f>Segmento!$B$62:$C$62</c:f>
              <c:numCache>
                <c:formatCode>#,##0.00</c:formatCode>
                <c:ptCount val="2"/>
                <c:pt idx="0">
                  <c:v>216.06540799999999</c:v>
                </c:pt>
                <c:pt idx="1">
                  <c:v>213.65915200000001</c:v>
                </c:pt>
              </c:numCache>
            </c:numRef>
          </c:val>
          <c:extLst>
            <c:ext xmlns:c16="http://schemas.microsoft.com/office/drawing/2014/chart" uri="{C3380CC4-5D6E-409C-BE32-E72D297353CC}">
              <c16:uniqueId val="{00000002-0A78-4802-86E7-3A7B32D32323}"/>
            </c:ext>
          </c:extLst>
        </c:ser>
        <c:ser>
          <c:idx val="3"/>
          <c:order val="3"/>
          <c:tx>
            <c:strRef>
              <c:f>Segmento!$A$63</c:f>
              <c:strCache>
                <c:ptCount val="1"/>
                <c:pt idx="0">
                  <c:v>US$ 40-50/caja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Feb.23 - Ene.24</c:v>
                </c:pt>
                <c:pt idx="1">
                  <c:v>Feb.24 - Ene.25</c:v>
                </c:pt>
              </c:strCache>
            </c:strRef>
          </c:cat>
          <c:val>
            <c:numRef>
              <c:f>Segmento!$B$63:$C$63</c:f>
              <c:numCache>
                <c:formatCode>#,##0.00</c:formatCode>
                <c:ptCount val="2"/>
                <c:pt idx="0">
                  <c:v>101.315192</c:v>
                </c:pt>
                <c:pt idx="1">
                  <c:v>106.876536</c:v>
                </c:pt>
              </c:numCache>
            </c:numRef>
          </c:val>
          <c:extLst>
            <c:ext xmlns:c16="http://schemas.microsoft.com/office/drawing/2014/chart" uri="{C3380CC4-5D6E-409C-BE32-E72D297353CC}">
              <c16:uniqueId val="{00000003-0A78-4802-86E7-3A7B32D32323}"/>
            </c:ext>
          </c:extLst>
        </c:ser>
        <c:ser>
          <c:idx val="4"/>
          <c:order val="4"/>
          <c:tx>
            <c:strRef>
              <c:f>Segmento!$A$64</c:f>
              <c:strCache>
                <c:ptCount val="1"/>
                <c:pt idx="0">
                  <c:v>US$ 50-60/caja</c:v>
                </c:pt>
              </c:strCache>
            </c:strRef>
          </c:tx>
          <c:spPr>
            <a:solidFill>
              <a:schemeClr val="accent5"/>
            </a:solidFill>
            <a:ln>
              <a:noFill/>
            </a:ln>
            <a:effectLst/>
          </c:spPr>
          <c:invertIfNegative val="0"/>
          <c:dLbls>
            <c:dLbl>
              <c:idx val="0"/>
              <c:layout>
                <c:manualLayout>
                  <c:x val="0"/>
                  <c:y val="-3.4557235421166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78-4802-86E7-3A7B32D32323}"/>
                </c:ext>
              </c:extLst>
            </c:dLbl>
            <c:dLbl>
              <c:idx val="1"/>
              <c:layout>
                <c:manualLayout>
                  <c:x val="-8.3002233298222402E-17"/>
                  <c:y val="-4.3196544276457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78-4802-86E7-3A7B32D32323}"/>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Feb.23 - Ene.24</c:v>
                </c:pt>
                <c:pt idx="1">
                  <c:v>Feb.24 - Ene.25</c:v>
                </c:pt>
              </c:strCache>
            </c:strRef>
          </c:cat>
          <c:val>
            <c:numRef>
              <c:f>Segmento!$B$64:$C$64</c:f>
              <c:numCache>
                <c:formatCode>#,##0.00</c:formatCode>
                <c:ptCount val="2"/>
                <c:pt idx="0">
                  <c:v>48.666124000000003</c:v>
                </c:pt>
                <c:pt idx="1">
                  <c:v>52.246392</c:v>
                </c:pt>
              </c:numCache>
            </c:numRef>
          </c:val>
          <c:extLst>
            <c:ext xmlns:c16="http://schemas.microsoft.com/office/drawing/2014/chart" uri="{C3380CC4-5D6E-409C-BE32-E72D297353CC}">
              <c16:uniqueId val="{00000006-0A78-4802-86E7-3A7B32D32323}"/>
            </c:ext>
          </c:extLst>
        </c:ser>
        <c:ser>
          <c:idx val="5"/>
          <c:order val="5"/>
          <c:tx>
            <c:strRef>
              <c:f>Segmento!$A$65</c:f>
              <c:strCache>
                <c:ptCount val="1"/>
                <c:pt idx="0">
                  <c:v>&gt;US$ 60/caja</c:v>
                </c:pt>
              </c:strCache>
            </c:strRef>
          </c:tx>
          <c:spPr>
            <a:solidFill>
              <a:schemeClr val="accent6"/>
            </a:solidFill>
            <a:ln>
              <a:noFill/>
            </a:ln>
            <a:effectLst/>
          </c:spPr>
          <c:invertIfNegative val="0"/>
          <c:dLbls>
            <c:dLbl>
              <c:idx val="0"/>
              <c:layout>
                <c:manualLayout>
                  <c:x val="0"/>
                  <c:y val="-9.5032397408207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78-4802-86E7-3A7B32D32323}"/>
                </c:ext>
              </c:extLst>
            </c:dLbl>
            <c:dLbl>
              <c:idx val="1"/>
              <c:layout>
                <c:manualLayout>
                  <c:x val="0"/>
                  <c:y val="-9.5032397408207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78-4802-86E7-3A7B32D32323}"/>
                </c:ext>
              </c:extLst>
            </c:dLbl>
            <c:spPr>
              <a:noFill/>
              <a:ln>
                <a:noFill/>
              </a:ln>
              <a:effectLst/>
            </c:spPr>
            <c:txPr>
              <a:bodyPr rot="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Segmento!$B$59:$C$59</c:f>
              <c:strCache>
                <c:ptCount val="2"/>
                <c:pt idx="0">
                  <c:v>Feb.23 - Ene.24</c:v>
                </c:pt>
                <c:pt idx="1">
                  <c:v>Feb.24 - Ene.25</c:v>
                </c:pt>
              </c:strCache>
            </c:strRef>
          </c:cat>
          <c:val>
            <c:numRef>
              <c:f>Segmento!$B$65:$C$65</c:f>
              <c:numCache>
                <c:formatCode>#,##0.00</c:formatCode>
                <c:ptCount val="2"/>
                <c:pt idx="0">
                  <c:v>236.10555199999999</c:v>
                </c:pt>
                <c:pt idx="1">
                  <c:v>213.545616</c:v>
                </c:pt>
              </c:numCache>
            </c:numRef>
          </c:val>
          <c:extLst>
            <c:ext xmlns:c16="http://schemas.microsoft.com/office/drawing/2014/chart" uri="{C3380CC4-5D6E-409C-BE32-E72D297353CC}">
              <c16:uniqueId val="{00000009-0A78-4802-86E7-3A7B32D32323}"/>
            </c:ext>
          </c:extLst>
        </c:ser>
        <c:dLbls>
          <c:showLegendKey val="0"/>
          <c:showVal val="0"/>
          <c:showCatName val="0"/>
          <c:showSerName val="0"/>
          <c:showPercent val="0"/>
          <c:showBubbleSize val="0"/>
        </c:dLbls>
        <c:gapWidth val="150"/>
        <c:overlap val="100"/>
        <c:axId val="-2051464792"/>
        <c:axId val="-2051461272"/>
      </c:barChart>
      <c:catAx>
        <c:axId val="-205146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20000"/>
                    <a:lumOff val="80000"/>
                  </a:schemeClr>
                </a:solidFill>
                <a:latin typeface="Candara" panose="020E0502030303020204" pitchFamily="34" charset="0"/>
                <a:ea typeface="+mn-ea"/>
                <a:cs typeface="+mn-cs"/>
              </a:defRPr>
            </a:pPr>
            <a:endParaRPr lang="es-CL"/>
          </a:p>
        </c:txPr>
        <c:crossAx val="-2051461272"/>
        <c:crosses val="autoZero"/>
        <c:auto val="1"/>
        <c:lblAlgn val="ctr"/>
        <c:lblOffset val="0"/>
        <c:noMultiLvlLbl val="0"/>
      </c:catAx>
      <c:valAx>
        <c:axId val="-2051461272"/>
        <c:scaling>
          <c:orientation val="minMax"/>
        </c:scaling>
        <c:delete val="1"/>
        <c:axPos val="l"/>
        <c:numFmt formatCode="#,##0.00" sourceLinked="1"/>
        <c:majorTickMark val="none"/>
        <c:minorTickMark val="none"/>
        <c:tickLblPos val="nextTo"/>
        <c:crossAx val="-20514647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accent1">
              <a:lumMod val="20000"/>
              <a:lumOff val="80000"/>
            </a:schemeClr>
          </a:solidFill>
          <a:latin typeface="Candara" panose="020E0502030303020204" pitchFamily="34" charset="0"/>
        </a:defRPr>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lgn="l">
              <a:defRPr sz="1200" b="0" i="0" u="none" strike="noStrike" kern="1200" spc="0" baseline="0">
                <a:solidFill>
                  <a:schemeClr val="tx1"/>
                </a:solidFill>
                <a:latin typeface="Candara" panose="020E0502030303020204" pitchFamily="34" charset="0"/>
                <a:ea typeface="+mn-ea"/>
                <a:cs typeface="+mn-cs"/>
              </a:defRPr>
            </a:pPr>
            <a:r>
              <a:rPr lang="es-ES"/>
              <a:t>Precio promedio vino embotellado por mercado (US$/caja)</a:t>
            </a:r>
          </a:p>
        </c:rich>
      </c:tx>
      <c:layout>
        <c:manualLayout>
          <c:xMode val="edge"/>
          <c:yMode val="edge"/>
          <c:x val="1.7201224846894202E-2"/>
          <c:y val="2.7777777777777801E-2"/>
        </c:manualLayout>
      </c:layout>
      <c:overlay val="0"/>
      <c:spPr>
        <a:noFill/>
        <a:ln>
          <a:noFill/>
        </a:ln>
        <a:effectLst/>
      </c:spPr>
      <c:txPr>
        <a:bodyPr rot="0" spcFirstLastPara="1" vertOverflow="ellipsis" vert="horz" wrap="square" anchor="ctr" anchorCtr="1"/>
        <a:lstStyle/>
        <a:p>
          <a:pPr algn="l">
            <a:defRPr sz="1200" b="0" i="0" u="none" strike="noStrike" kern="1200" spc="0" baseline="0">
              <a:solidFill>
                <a:schemeClr val="tx1"/>
              </a:solidFill>
              <a:latin typeface="Candara" panose="020E0502030303020204" pitchFamily="34" charset="0"/>
              <a:ea typeface="+mn-ea"/>
              <a:cs typeface="+mn-cs"/>
            </a:defRPr>
          </a:pPr>
          <a:endParaRPr lang="es-CL"/>
        </a:p>
      </c:txPr>
    </c:title>
    <c:autoTitleDeleted val="0"/>
    <c:plotArea>
      <c:layout>
        <c:manualLayout>
          <c:layoutTarget val="inner"/>
          <c:xMode val="edge"/>
          <c:yMode val="edge"/>
          <c:x val="3.0942335547149306E-2"/>
          <c:y val="0.22795465595031161"/>
          <c:w val="0.93811534422730669"/>
          <c:h val="0.48446171501289609"/>
        </c:manualLayout>
      </c:layout>
      <c:barChart>
        <c:barDir val="col"/>
        <c:grouping val="clustered"/>
        <c:varyColors val="0"/>
        <c:ser>
          <c:idx val="0"/>
          <c:order val="0"/>
          <c:tx>
            <c:strRef>
              <c:f>Precio!$B$24</c:f>
              <c:strCache>
                <c:ptCount val="1"/>
                <c:pt idx="0">
                  <c:v>Feb.23 - Ene.24</c:v>
                </c:pt>
              </c:strCache>
            </c:strRef>
          </c:tx>
          <c:spPr>
            <a:solidFill>
              <a:schemeClr val="accent4">
                <a:tint val="77000"/>
              </a:schemeClr>
            </a:solidFill>
            <a:ln>
              <a:noFill/>
            </a:ln>
            <a:effectLst/>
          </c:spPr>
          <c:invertIfNegative val="0"/>
          <c:cat>
            <c:strRef>
              <c:f>Precio!$A$25:$A$34</c:f>
              <c:strCache>
                <c:ptCount val="10"/>
                <c:pt idx="0">
                  <c:v>Brasil</c:v>
                </c:pt>
                <c:pt idx="1">
                  <c:v>Estados Unidos</c:v>
                </c:pt>
                <c:pt idx="2">
                  <c:v>China</c:v>
                </c:pt>
                <c:pt idx="3">
                  <c:v>Reino Unido</c:v>
                </c:pt>
                <c:pt idx="4">
                  <c:v>Japón</c:v>
                </c:pt>
                <c:pt idx="5">
                  <c:v>Canadá</c:v>
                </c:pt>
                <c:pt idx="6">
                  <c:v>Holanda</c:v>
                </c:pt>
                <c:pt idx="7">
                  <c:v>México</c:v>
                </c:pt>
                <c:pt idx="8">
                  <c:v>Irlanda</c:v>
                </c:pt>
                <c:pt idx="9">
                  <c:v>Corea del Sur</c:v>
                </c:pt>
              </c:strCache>
            </c:strRef>
          </c:cat>
          <c:val>
            <c:numRef>
              <c:f>Precio!$B$25:$B$34</c:f>
              <c:numCache>
                <c:formatCode>#,##0.00</c:formatCode>
                <c:ptCount val="10"/>
                <c:pt idx="0">
                  <c:v>24.463000000000001</c:v>
                </c:pt>
                <c:pt idx="1">
                  <c:v>28.392700000000001</c:v>
                </c:pt>
                <c:pt idx="2">
                  <c:v>36.380400000000002</c:v>
                </c:pt>
                <c:pt idx="3">
                  <c:v>26.270900000000001</c:v>
                </c:pt>
                <c:pt idx="4">
                  <c:v>25.130099999999999</c:v>
                </c:pt>
                <c:pt idx="5">
                  <c:v>32.808399999999999</c:v>
                </c:pt>
                <c:pt idx="6">
                  <c:v>27.897400000000001</c:v>
                </c:pt>
                <c:pt idx="7">
                  <c:v>25.483699999999999</c:v>
                </c:pt>
                <c:pt idx="8">
                  <c:v>28.385899999999999</c:v>
                </c:pt>
                <c:pt idx="9">
                  <c:v>39.156500000000001</c:v>
                </c:pt>
              </c:numCache>
            </c:numRef>
          </c:val>
          <c:extLst>
            <c:ext xmlns:c16="http://schemas.microsoft.com/office/drawing/2014/chart" uri="{C3380CC4-5D6E-409C-BE32-E72D297353CC}">
              <c16:uniqueId val="{00000000-AFB8-4332-9890-858B17E8F09D}"/>
            </c:ext>
          </c:extLst>
        </c:ser>
        <c:ser>
          <c:idx val="1"/>
          <c:order val="1"/>
          <c:tx>
            <c:strRef>
              <c:f>Precio!$C$24</c:f>
              <c:strCache>
                <c:ptCount val="1"/>
                <c:pt idx="0">
                  <c:v>Feb.24 - Ene.25</c:v>
                </c:pt>
              </c:strCache>
            </c:strRef>
          </c:tx>
          <c:spPr>
            <a:solidFill>
              <a:schemeClr val="accent4">
                <a:shade val="76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ndara" panose="020E0502030303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Precio!$A$25:$A$34</c:f>
              <c:strCache>
                <c:ptCount val="10"/>
                <c:pt idx="0">
                  <c:v>Brasil</c:v>
                </c:pt>
                <c:pt idx="1">
                  <c:v>Estados Unidos</c:v>
                </c:pt>
                <c:pt idx="2">
                  <c:v>China</c:v>
                </c:pt>
                <c:pt idx="3">
                  <c:v>Reino Unido</c:v>
                </c:pt>
                <c:pt idx="4">
                  <c:v>Japón</c:v>
                </c:pt>
                <c:pt idx="5">
                  <c:v>Canadá</c:v>
                </c:pt>
                <c:pt idx="6">
                  <c:v>Holanda</c:v>
                </c:pt>
                <c:pt idx="7">
                  <c:v>México</c:v>
                </c:pt>
                <c:pt idx="8">
                  <c:v>Irlanda</c:v>
                </c:pt>
                <c:pt idx="9">
                  <c:v>Corea del Sur</c:v>
                </c:pt>
              </c:strCache>
            </c:strRef>
          </c:cat>
          <c:val>
            <c:numRef>
              <c:f>Precio!$C$25:$C$34</c:f>
              <c:numCache>
                <c:formatCode>#,##0.00</c:formatCode>
                <c:ptCount val="10"/>
                <c:pt idx="0">
                  <c:v>24.583300000000001</c:v>
                </c:pt>
                <c:pt idx="1">
                  <c:v>26.988399999999999</c:v>
                </c:pt>
                <c:pt idx="2">
                  <c:v>33.834000000000003</c:v>
                </c:pt>
                <c:pt idx="3">
                  <c:v>26.341200000000001</c:v>
                </c:pt>
                <c:pt idx="4">
                  <c:v>25.4557</c:v>
                </c:pt>
                <c:pt idx="5">
                  <c:v>32.917200000000001</c:v>
                </c:pt>
                <c:pt idx="6">
                  <c:v>28.896699999999999</c:v>
                </c:pt>
                <c:pt idx="7">
                  <c:v>23.279</c:v>
                </c:pt>
                <c:pt idx="8">
                  <c:v>25.9482</c:v>
                </c:pt>
                <c:pt idx="9">
                  <c:v>35.558300000000003</c:v>
                </c:pt>
              </c:numCache>
            </c:numRef>
          </c:val>
          <c:extLst>
            <c:ext xmlns:c16="http://schemas.microsoft.com/office/drawing/2014/chart" uri="{C3380CC4-5D6E-409C-BE32-E72D297353CC}">
              <c16:uniqueId val="{00000001-AFB8-4332-9890-858B17E8F09D}"/>
            </c:ext>
          </c:extLst>
        </c:ser>
        <c:dLbls>
          <c:showLegendKey val="0"/>
          <c:showVal val="0"/>
          <c:showCatName val="0"/>
          <c:showSerName val="0"/>
          <c:showPercent val="0"/>
          <c:showBubbleSize val="0"/>
        </c:dLbls>
        <c:gapWidth val="219"/>
        <c:overlap val="-27"/>
        <c:axId val="-2051248072"/>
        <c:axId val="-2051244680"/>
      </c:barChart>
      <c:catAx>
        <c:axId val="-205124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andara" panose="020E0502030303020204" pitchFamily="34" charset="0"/>
                <a:ea typeface="+mn-ea"/>
                <a:cs typeface="+mn-cs"/>
              </a:defRPr>
            </a:pPr>
            <a:endParaRPr lang="es-CL"/>
          </a:p>
        </c:txPr>
        <c:crossAx val="-2051244680"/>
        <c:crosses val="autoZero"/>
        <c:auto val="1"/>
        <c:lblAlgn val="ctr"/>
        <c:lblOffset val="100"/>
        <c:noMultiLvlLbl val="0"/>
      </c:catAx>
      <c:valAx>
        <c:axId val="-205124468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2051248072"/>
        <c:crosses val="autoZero"/>
        <c:crossBetween val="between"/>
      </c:valAx>
      <c:spPr>
        <a:noFill/>
        <a:ln>
          <a:noFill/>
        </a:ln>
        <a:effectLst/>
      </c:spPr>
    </c:plotArea>
    <c:legend>
      <c:legendPos val="b"/>
      <c:layout>
        <c:manualLayout>
          <c:xMode val="edge"/>
          <c:yMode val="edge"/>
          <c:x val="9.4037621477650407E-2"/>
          <c:y val="0.14440764449358193"/>
          <c:w val="0.43925087857916673"/>
          <c:h val="9.016926393158769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ndara" panose="020E0502030303020204" pitchFamily="34" charset="0"/>
              <a:ea typeface="+mn-ea"/>
              <a:cs typeface="+mn-cs"/>
            </a:defRPr>
          </a:pPr>
          <a:endParaRPr lang="es-CL"/>
        </a:p>
      </c:txPr>
    </c:legend>
    <c:plotVisOnly val="1"/>
    <c:dispBlanksAs val="gap"/>
    <c:showDLblsOverMax val="0"/>
  </c:chart>
  <c:spPr>
    <a:noFill/>
    <a:ln w="9525" cap="flat" cmpd="sng" algn="ctr">
      <a:noFill/>
      <a:round/>
    </a:ln>
    <a:effectLst/>
  </c:spPr>
  <c:txPr>
    <a:bodyPr/>
    <a:lstStyle/>
    <a:p>
      <a:pPr>
        <a:defRPr sz="1000">
          <a:solidFill>
            <a:schemeClr val="tx1"/>
          </a:solidFill>
          <a:latin typeface="Candara" panose="020E0502030303020204" pitchFamily="34" charset="0"/>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7">
  <a:schemeClr val="accent4"/>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01D8722A-4246-42A0-AE98-48387FC90CA9}" type="datetimeFigureOut">
              <a:rPr lang="en-US" smtClean="0"/>
              <a:t>3/3/2025</a:t>
            </a:fld>
            <a:endParaRPr lang="en-US"/>
          </a:p>
        </p:txBody>
      </p:sp>
      <p:sp>
        <p:nvSpPr>
          <p:cNvPr id="4" name="Marcador de pie de página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AB65E46D-188B-4DE8-B37C-4273E0DC50E1}" type="slidenum">
              <a:rPr lang="en-US" smtClean="0"/>
              <a:t>‹Nº›</a:t>
            </a:fld>
            <a:endParaRPr lang="en-US"/>
          </a:p>
        </p:txBody>
      </p:sp>
    </p:spTree>
    <p:extLst>
      <p:ext uri="{BB962C8B-B14F-4D97-AF65-F5344CB8AC3E}">
        <p14:creationId xmlns:p14="http://schemas.microsoft.com/office/powerpoint/2010/main" val="1307464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pt-BR"/>
          </a:p>
        </p:txBody>
      </p:sp>
      <p:sp>
        <p:nvSpPr>
          <p:cNvPr id="3" name="Espaço Reservado para Data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FDBD2E6-3A3E-4A69-9311-5B9BD130A289}" type="datetimeFigureOut">
              <a:rPr lang="pt-BR" smtClean="0"/>
              <a:pPr/>
              <a:t>03/03/2025</a:t>
            </a:fld>
            <a:endParaRPr lang="pt-BR"/>
          </a:p>
        </p:txBody>
      </p:sp>
      <p:sp>
        <p:nvSpPr>
          <p:cNvPr id="4" name="Espaço Reservado para Imagem de Slide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pt-BR"/>
          </a:p>
        </p:txBody>
      </p:sp>
      <p:sp>
        <p:nvSpPr>
          <p:cNvPr id="5" name="Espaço Reservado para Anotações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71EE5C8-896E-4075-B0E9-63FDD1AE914B}" type="slidenum">
              <a:rPr lang="pt-BR" smtClean="0"/>
              <a:pPr/>
              <a:t>‹Nº›</a:t>
            </a:fld>
            <a:endParaRPr lang="pt-BR"/>
          </a:p>
        </p:txBody>
      </p:sp>
    </p:spTree>
    <p:extLst>
      <p:ext uri="{BB962C8B-B14F-4D97-AF65-F5344CB8AC3E}">
        <p14:creationId xmlns:p14="http://schemas.microsoft.com/office/powerpoint/2010/main" val="123603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5;p1:notes">
            <a:extLst>
              <a:ext uri="{FF2B5EF4-FFF2-40B4-BE49-F238E27FC236}">
                <a16:creationId xmlns:a16="http://schemas.microsoft.com/office/drawing/2014/main" id="{41D91558-BC84-78CF-5728-36075A6A32E4}"/>
              </a:ext>
            </a:extLst>
          </p:cNvPr>
          <p:cNvSpPr txBox="1">
            <a:spLocks noGrp="1"/>
          </p:cNvSpPr>
          <p:nvPr>
            <p:ph type="body" sz="quarter" idx="1"/>
          </p:nvPr>
        </p:nvSpPr>
        <p:spPr/>
        <p:txBody>
          <a:bodyPr lIns="91421" tIns="45701" rIns="91421" bIns="45701"/>
          <a:lstStyle/>
          <a:p>
            <a:endParaRPr lang="es-ES_tradnl"/>
          </a:p>
        </p:txBody>
      </p:sp>
      <p:sp>
        <p:nvSpPr>
          <p:cNvPr id="3" name="Google Shape;86;p1:notes">
            <a:extLst>
              <a:ext uri="{FF2B5EF4-FFF2-40B4-BE49-F238E27FC236}">
                <a16:creationId xmlns:a16="http://schemas.microsoft.com/office/drawing/2014/main" id="{920C86B0-8D56-72A6-A8F7-473F39E6A2F9}"/>
              </a:ext>
            </a:extLst>
          </p:cNvPr>
          <p:cNvSpPr>
            <a:spLocks noGrp="1" noRot="1" noChangeAspect="1"/>
          </p:cNvSpPr>
          <p:nvPr>
            <p:ph type="sldImg"/>
          </p:nvPr>
        </p:nvSpPr>
        <p:spPr>
          <a:xfrm>
            <a:off x="685800" y="1143000"/>
            <a:ext cx="5486400" cy="3086100"/>
          </a:xfrm>
          <a:ln w="12701" cap="flat">
            <a:solidFill>
              <a:srgbClr val="000000"/>
            </a:solidFill>
            <a:prstDash val="solid"/>
            <a:round/>
          </a:ln>
        </p:spPr>
      </p:sp>
    </p:spTree>
    <p:extLst>
      <p:ext uri="{BB962C8B-B14F-4D97-AF65-F5344CB8AC3E}">
        <p14:creationId xmlns:p14="http://schemas.microsoft.com/office/powerpoint/2010/main" val="340745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7C1BF87-04ED-814B-A2EF-1E1F6DFCDB1C}" type="slidenum">
              <a:rPr lang="es-ES" smtClean="0"/>
              <a:pPr>
                <a:defRPr/>
              </a:pPr>
              <a:t>10</a:t>
            </a:fld>
            <a:endParaRPr lang="es-ES" dirty="0"/>
          </a:p>
        </p:txBody>
      </p:sp>
    </p:spTree>
    <p:extLst>
      <p:ext uri="{BB962C8B-B14F-4D97-AF65-F5344CB8AC3E}">
        <p14:creationId xmlns:p14="http://schemas.microsoft.com/office/powerpoint/2010/main" val="34526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571EE5C8-896E-4075-B0E9-63FDD1AE914B}" type="slidenum">
              <a:rPr lang="pt-BR" smtClean="0"/>
              <a:pPr/>
              <a:t>2</a:t>
            </a:fld>
            <a:endParaRPr lang="pt-BR"/>
          </a:p>
        </p:txBody>
      </p:sp>
    </p:spTree>
    <p:extLst>
      <p:ext uri="{BB962C8B-B14F-4D97-AF65-F5344CB8AC3E}">
        <p14:creationId xmlns:p14="http://schemas.microsoft.com/office/powerpoint/2010/main" val="246700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3</a:t>
            </a:fld>
            <a:endParaRPr lang="pt-BR"/>
          </a:p>
        </p:txBody>
      </p:sp>
    </p:spTree>
    <p:extLst>
      <p:ext uri="{BB962C8B-B14F-4D97-AF65-F5344CB8AC3E}">
        <p14:creationId xmlns:p14="http://schemas.microsoft.com/office/powerpoint/2010/main" val="236217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4</a:t>
            </a:fld>
            <a:endParaRPr lang="pt-BR"/>
          </a:p>
        </p:txBody>
      </p:sp>
    </p:spTree>
    <p:extLst>
      <p:ext uri="{BB962C8B-B14F-4D97-AF65-F5344CB8AC3E}">
        <p14:creationId xmlns:p14="http://schemas.microsoft.com/office/powerpoint/2010/main" val="102469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5</a:t>
            </a:fld>
            <a:endParaRPr lang="pt-BR"/>
          </a:p>
        </p:txBody>
      </p:sp>
    </p:spTree>
    <p:extLst>
      <p:ext uri="{BB962C8B-B14F-4D97-AF65-F5344CB8AC3E}">
        <p14:creationId xmlns:p14="http://schemas.microsoft.com/office/powerpoint/2010/main" val="200106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24916">
              <a:defRPr/>
            </a:pPr>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6</a:t>
            </a:fld>
            <a:endParaRPr lang="pt-BR"/>
          </a:p>
        </p:txBody>
      </p:sp>
    </p:spTree>
    <p:extLst>
      <p:ext uri="{BB962C8B-B14F-4D97-AF65-F5344CB8AC3E}">
        <p14:creationId xmlns:p14="http://schemas.microsoft.com/office/powerpoint/2010/main" val="84190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7</a:t>
            </a:fld>
            <a:endParaRPr lang="pt-BR"/>
          </a:p>
        </p:txBody>
      </p:sp>
    </p:spTree>
    <p:extLst>
      <p:ext uri="{BB962C8B-B14F-4D97-AF65-F5344CB8AC3E}">
        <p14:creationId xmlns:p14="http://schemas.microsoft.com/office/powerpoint/2010/main" val="17436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71EE5C8-896E-4075-B0E9-63FDD1AE914B}" type="slidenum">
              <a:rPr lang="pt-BR" smtClean="0"/>
              <a:pPr/>
              <a:t>8</a:t>
            </a:fld>
            <a:endParaRPr lang="pt-BR"/>
          </a:p>
        </p:txBody>
      </p:sp>
    </p:spTree>
    <p:extLst>
      <p:ext uri="{BB962C8B-B14F-4D97-AF65-F5344CB8AC3E}">
        <p14:creationId xmlns:p14="http://schemas.microsoft.com/office/powerpoint/2010/main" val="355500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a:p>
        </p:txBody>
      </p:sp>
      <p:sp>
        <p:nvSpPr>
          <p:cNvPr id="4" name="Marcador de número de diapositiva 3"/>
          <p:cNvSpPr>
            <a:spLocks noGrp="1"/>
          </p:cNvSpPr>
          <p:nvPr>
            <p:ph type="sldNum" sz="quarter" idx="10"/>
          </p:nvPr>
        </p:nvSpPr>
        <p:spPr/>
        <p:txBody>
          <a:bodyPr/>
          <a:lstStyle/>
          <a:p>
            <a:pPr>
              <a:defRPr/>
            </a:pPr>
            <a:fld id="{B7C1BF87-04ED-814B-A2EF-1E1F6DFCDB1C}" type="slidenum">
              <a:rPr lang="es-ES" smtClean="0"/>
              <a:pPr>
                <a:defRPr/>
              </a:pPr>
              <a:t>9</a:t>
            </a:fld>
            <a:endParaRPr lang="es-ES" dirty="0"/>
          </a:p>
        </p:txBody>
      </p:sp>
    </p:spTree>
    <p:extLst>
      <p:ext uri="{BB962C8B-B14F-4D97-AF65-F5344CB8AC3E}">
        <p14:creationId xmlns:p14="http://schemas.microsoft.com/office/powerpoint/2010/main" val="836538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16" name="Marcador de posición de imagen 5">
            <a:extLst>
              <a:ext uri="{FF2B5EF4-FFF2-40B4-BE49-F238E27FC236}">
                <a16:creationId xmlns:a16="http://schemas.microsoft.com/office/drawing/2014/main" id="{5CA78E1D-6121-7818-8753-2C0AC8C2CC06}"/>
              </a:ext>
            </a:extLst>
          </p:cNvPr>
          <p:cNvSpPr>
            <a:spLocks noGrp="1"/>
          </p:cNvSpPr>
          <p:nvPr>
            <p:ph type="pic" sz="quarter" idx="10"/>
          </p:nvPr>
        </p:nvSpPr>
        <p:spPr>
          <a:xfrm>
            <a:off x="372811" y="337126"/>
            <a:ext cx="11433503" cy="5318310"/>
          </a:xfrm>
          <a:prstGeom prst="rect">
            <a:avLst/>
          </a:prstGeom>
          <a:solidFill>
            <a:schemeClr val="bg2"/>
          </a:solidFill>
        </p:spPr>
        <p:txBody>
          <a:bodyPr/>
          <a:lstStyle>
            <a:lvl1pPr algn="l">
              <a:defRPr/>
            </a:lvl1pPr>
          </a:lstStyle>
          <a:p>
            <a:r>
              <a:rPr lang="es-ES"/>
              <a:t>Haga clic en el icono para agregar una imagen</a:t>
            </a:r>
            <a:endParaRPr lang="es-CL" dirty="0"/>
          </a:p>
        </p:txBody>
      </p:sp>
      <p:sp>
        <p:nvSpPr>
          <p:cNvPr id="2" name="Title 1"/>
          <p:cNvSpPr>
            <a:spLocks noGrp="1"/>
          </p:cNvSpPr>
          <p:nvPr>
            <p:ph type="ctrTitle" hasCustomPrompt="1"/>
          </p:nvPr>
        </p:nvSpPr>
        <p:spPr>
          <a:xfrm>
            <a:off x="502808" y="5259572"/>
            <a:ext cx="9144000" cy="1208654"/>
          </a:xfrm>
        </p:spPr>
        <p:txBody>
          <a:bodyPr anchor="b">
            <a:normAutofit/>
          </a:bodyPr>
          <a:lstStyle>
            <a:lvl1pPr algn="l">
              <a:defRPr sz="2400">
                <a:latin typeface="Gotham Medium" panose="02000604030000020004" pitchFamily="2" charset="0"/>
              </a:defRPr>
            </a:lvl1pPr>
          </a:lstStyle>
          <a:p>
            <a:r>
              <a:rPr lang="es-ES" dirty="0"/>
              <a:t>TÍTULO </a:t>
            </a:r>
            <a:endParaRPr lang="en-US" dirty="0"/>
          </a:p>
        </p:txBody>
      </p:sp>
      <p:sp>
        <p:nvSpPr>
          <p:cNvPr id="20" name="Text Placeholder 2">
            <a:extLst>
              <a:ext uri="{FF2B5EF4-FFF2-40B4-BE49-F238E27FC236}">
                <a16:creationId xmlns:a16="http://schemas.microsoft.com/office/drawing/2014/main" id="{23283650-729E-5229-95DB-736E1A349ABC}"/>
              </a:ext>
            </a:extLst>
          </p:cNvPr>
          <p:cNvSpPr>
            <a:spLocks noGrp="1"/>
          </p:cNvSpPr>
          <p:nvPr>
            <p:ph idx="11"/>
          </p:nvPr>
        </p:nvSpPr>
        <p:spPr>
          <a:xfrm>
            <a:off x="7331666" y="5279188"/>
            <a:ext cx="10440541" cy="1426748"/>
          </a:xfrm>
          <a:prstGeom prst="rect">
            <a:avLst/>
          </a:prstGeom>
        </p:spPr>
        <p:txBody>
          <a:bodyPr vert="horz" lIns="91440" tIns="45720" rIns="91440" bIns="45720" rtlCol="0">
            <a:normAutofit/>
          </a:bodyPr>
          <a:lstStyle>
            <a:lvl1pPr>
              <a:defRPr sz="1400">
                <a:latin typeface="Bodoni 72 Book" pitchFamily="2" charset="0"/>
              </a:defRPr>
            </a:lvl1pPr>
            <a:lvl2pPr>
              <a:defRPr sz="1400">
                <a:latin typeface="Bodoni 72 Book" pitchFamily="2" charset="0"/>
              </a:defRPr>
            </a:lvl2pPr>
            <a:lvl3pPr>
              <a:defRPr sz="1400">
                <a:latin typeface="Bodoni 72 Book" pitchFamily="2" charset="0"/>
              </a:defRPr>
            </a:lvl3pPr>
            <a:lvl4pPr>
              <a:defRPr sz="1400">
                <a:latin typeface="Bodoni 72 Book" pitchFamily="2" charset="0"/>
              </a:defRPr>
            </a:lvl4pPr>
            <a:lvl5pPr>
              <a:defRPr sz="1400">
                <a:latin typeface="Bodoni 72 Book"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3" name="Imagen 2" descr="Interfaz de usuario gráfica&#10;&#10;Descripción generada automáticamente con confianza media">
            <a:extLst>
              <a:ext uri="{FF2B5EF4-FFF2-40B4-BE49-F238E27FC236}">
                <a16:creationId xmlns:a16="http://schemas.microsoft.com/office/drawing/2014/main" id="{FDCC7945-095F-33D3-DA19-8258740A4183}"/>
              </a:ext>
            </a:extLst>
          </p:cNvPr>
          <p:cNvPicPr>
            <a:picLocks noChangeAspect="1"/>
          </p:cNvPicPr>
          <p:nvPr userDrawn="1"/>
        </p:nvPicPr>
        <p:blipFill>
          <a:blip r:embed="rId2"/>
          <a:stretch>
            <a:fillRect/>
          </a:stretch>
        </p:blipFill>
        <p:spPr>
          <a:xfrm>
            <a:off x="1310271" y="3588364"/>
            <a:ext cx="4785729" cy="2693169"/>
          </a:xfrm>
          <a:prstGeom prst="rect">
            <a:avLst/>
          </a:prstGeom>
        </p:spPr>
      </p:pic>
      <p:pic>
        <p:nvPicPr>
          <p:cNvPr id="5" name="Imagen 4">
            <a:extLst>
              <a:ext uri="{FF2B5EF4-FFF2-40B4-BE49-F238E27FC236}">
                <a16:creationId xmlns:a16="http://schemas.microsoft.com/office/drawing/2014/main" id="{013052A4-7740-7B96-DB4D-FFC747244F55}"/>
              </a:ext>
            </a:extLst>
          </p:cNvPr>
          <p:cNvPicPr>
            <a:picLocks noChangeAspect="1"/>
          </p:cNvPicPr>
          <p:nvPr userDrawn="1"/>
        </p:nvPicPr>
        <p:blipFill>
          <a:blip r:embed="rId3"/>
          <a:stretch>
            <a:fillRect/>
          </a:stretch>
        </p:blipFill>
        <p:spPr>
          <a:xfrm flipV="1">
            <a:off x="519056" y="3380596"/>
            <a:ext cx="5599113" cy="22860"/>
          </a:xfrm>
          <a:prstGeom prst="rect">
            <a:avLst/>
          </a:prstGeom>
        </p:spPr>
      </p:pic>
      <p:pic>
        <p:nvPicPr>
          <p:cNvPr id="7" name="Imagen 6">
            <a:extLst>
              <a:ext uri="{FF2B5EF4-FFF2-40B4-BE49-F238E27FC236}">
                <a16:creationId xmlns:a16="http://schemas.microsoft.com/office/drawing/2014/main" id="{0C438F1B-F6AC-114D-35B9-12CFDD18FBB1}"/>
              </a:ext>
            </a:extLst>
          </p:cNvPr>
          <p:cNvPicPr>
            <a:picLocks noChangeAspect="1"/>
          </p:cNvPicPr>
          <p:nvPr userDrawn="1"/>
        </p:nvPicPr>
        <p:blipFill>
          <a:blip r:embed="rId4"/>
          <a:stretch>
            <a:fillRect/>
          </a:stretch>
        </p:blipFill>
        <p:spPr>
          <a:xfrm>
            <a:off x="7291797" y="337126"/>
            <a:ext cx="4476491" cy="6520874"/>
          </a:xfrm>
          <a:prstGeom prst="rect">
            <a:avLst/>
          </a:prstGeom>
        </p:spPr>
      </p:pic>
    </p:spTree>
    <p:extLst>
      <p:ext uri="{BB962C8B-B14F-4D97-AF65-F5344CB8AC3E}">
        <p14:creationId xmlns:p14="http://schemas.microsoft.com/office/powerpoint/2010/main" val="4057543922"/>
      </p:ext>
    </p:extLst>
  </p:cSld>
  <p:clrMapOvr>
    <a:masterClrMapping/>
  </p:clrMapOvr>
  <p:extLst>
    <p:ext uri="{DCECCB84-F9BA-43D5-87BE-67443E8EF086}">
      <p15:sldGuideLst xmlns:p15="http://schemas.microsoft.com/office/powerpoint/2012/main">
        <p15:guide id="1" orient="horz" pos="4275">
          <p15:clr>
            <a:srgbClr val="FBAE40"/>
          </p15:clr>
        </p15:guide>
        <p15:guide id="2" pos="649">
          <p15:clr>
            <a:srgbClr val="FBAE40"/>
          </p15:clr>
        </p15:guide>
        <p15:guide id="3" pos="7679">
          <p15:clr>
            <a:srgbClr val="FBAE40"/>
          </p15:clr>
        </p15:guide>
        <p15:guide id="4" pos="1471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6" name="Marcador de pie de página 5"/>
          <p:cNvSpPr>
            <a:spLocks noGrp="1"/>
          </p:cNvSpPr>
          <p:nvPr>
            <p:ph type="ftr" sz="quarter" idx="11"/>
          </p:nvPr>
        </p:nvSpPr>
        <p:spPr/>
        <p:txBody>
          <a:bodyPr/>
          <a:lstStyle/>
          <a:p>
            <a:endParaRPr lang="pt-BR"/>
          </a:p>
        </p:txBody>
      </p:sp>
      <p:sp>
        <p:nvSpPr>
          <p:cNvPr id="7" name="Marcador de número de diapositiva 6"/>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105274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8" name="Marcador de pie de página 7"/>
          <p:cNvSpPr>
            <a:spLocks noGrp="1"/>
          </p:cNvSpPr>
          <p:nvPr>
            <p:ph type="ftr" sz="quarter" idx="11"/>
          </p:nvPr>
        </p:nvSpPr>
        <p:spPr/>
        <p:txBody>
          <a:bodyPr/>
          <a:lstStyle/>
          <a:p>
            <a:endParaRPr lang="pt-BR"/>
          </a:p>
        </p:txBody>
      </p:sp>
      <p:sp>
        <p:nvSpPr>
          <p:cNvPr id="9" name="Marcador de número de diapositiva 8"/>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148051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4" name="Marcador de pie de página 3"/>
          <p:cNvSpPr>
            <a:spLocks noGrp="1"/>
          </p:cNvSpPr>
          <p:nvPr>
            <p:ph type="ftr" sz="quarter" idx="11"/>
          </p:nvPr>
        </p:nvSpPr>
        <p:spPr/>
        <p:txBody>
          <a:bodyPr/>
          <a:lstStyle/>
          <a:p>
            <a:endParaRPr lang="pt-BR"/>
          </a:p>
        </p:txBody>
      </p:sp>
      <p:sp>
        <p:nvSpPr>
          <p:cNvPr id="5" name="Marcador de número de diapositiva 4"/>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2605014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3" name="Marcador de pie de página 2"/>
          <p:cNvSpPr>
            <a:spLocks noGrp="1"/>
          </p:cNvSpPr>
          <p:nvPr>
            <p:ph type="ftr" sz="quarter" idx="11"/>
          </p:nvPr>
        </p:nvSpPr>
        <p:spPr/>
        <p:txBody>
          <a:bodyPr/>
          <a:lstStyle/>
          <a:p>
            <a:endParaRPr lang="pt-BR"/>
          </a:p>
        </p:txBody>
      </p:sp>
      <p:sp>
        <p:nvSpPr>
          <p:cNvPr id="4" name="Marcador de número de diapositiva 3"/>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311397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6" name="Marcador de pie de página 5"/>
          <p:cNvSpPr>
            <a:spLocks noGrp="1"/>
          </p:cNvSpPr>
          <p:nvPr>
            <p:ph type="ftr" sz="quarter" idx="11"/>
          </p:nvPr>
        </p:nvSpPr>
        <p:spPr/>
        <p:txBody>
          <a:bodyPr/>
          <a:lstStyle/>
          <a:p>
            <a:endParaRPr lang="pt-BR"/>
          </a:p>
        </p:txBody>
      </p:sp>
      <p:sp>
        <p:nvSpPr>
          <p:cNvPr id="7" name="Marcador de número de diapositiva 6"/>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233404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6"/>
            <a:ext cx="6172200" cy="4873625"/>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r>
              <a:rPr lang="es-ES"/>
              <a:t>Haga clic en el icono para agregar una imagen</a:t>
            </a:r>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6" name="Marcador de pie de página 5"/>
          <p:cNvSpPr>
            <a:spLocks noGrp="1"/>
          </p:cNvSpPr>
          <p:nvPr>
            <p:ph type="ftr" sz="quarter" idx="11"/>
          </p:nvPr>
        </p:nvSpPr>
        <p:spPr/>
        <p:txBody>
          <a:bodyPr/>
          <a:lstStyle/>
          <a:p>
            <a:endParaRPr lang="pt-BR"/>
          </a:p>
        </p:txBody>
      </p:sp>
      <p:sp>
        <p:nvSpPr>
          <p:cNvPr id="7" name="Marcador de número de diapositiva 6"/>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3096056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80580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274476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12" name="Lorem ipsum dolor sit amet, consectetur adipiscing elit, sed do eiusmod tempor incididunt ut labore et dolore magna aliqua.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A0467F94-0104-9789-416E-E9A34C8F2C46}"/>
              </a:ext>
            </a:extLst>
          </p:cNvPr>
          <p:cNvSpPr txBox="1">
            <a:spLocks noGrp="1"/>
          </p:cNvSpPr>
          <p:nvPr>
            <p:ph type="body" sz="half" idx="1"/>
          </p:nvPr>
        </p:nvSpPr>
        <p:spPr>
          <a:xfrm>
            <a:off x="380498" y="989045"/>
            <a:ext cx="11431001" cy="5321189"/>
          </a:xfrm>
          <a:prstGeom prst="rect">
            <a:avLst/>
          </a:prstGeom>
        </p:spPr>
        <p:txBody>
          <a:bodyPr>
            <a:normAutofit/>
          </a:bodyPr>
          <a:lstStyle>
            <a:lvl1pPr marL="0" indent="0" algn="just">
              <a:buNone/>
              <a:defRPr sz="1500">
                <a:latin typeface="Avenir Next" panose="020B0503020202020204" pitchFamily="34" charset="0"/>
              </a:defRPr>
            </a:lvl1pPr>
          </a:lstStyle>
          <a:p>
            <a:pPr lvl="0"/>
            <a:r>
              <a:rPr lang="es-ES" dirty="0"/>
              <a:t>Haga clic para modificar los estilos de texto del patrón</a:t>
            </a:r>
          </a:p>
        </p:txBody>
      </p:sp>
      <p:pic>
        <p:nvPicPr>
          <p:cNvPr id="2" name="Imagen 1">
            <a:extLst>
              <a:ext uri="{FF2B5EF4-FFF2-40B4-BE49-F238E27FC236}">
                <a16:creationId xmlns:a16="http://schemas.microsoft.com/office/drawing/2014/main" id="{842D729B-AC14-72DD-00F4-A3267DBDD665}"/>
              </a:ext>
            </a:extLst>
          </p:cNvPr>
          <p:cNvPicPr>
            <a:picLocks noChangeAspect="1"/>
          </p:cNvPicPr>
          <p:nvPr/>
        </p:nvPicPr>
        <p:blipFill>
          <a:blip r:embed="rId2"/>
          <a:stretch>
            <a:fillRect/>
          </a:stretch>
        </p:blipFill>
        <p:spPr>
          <a:xfrm>
            <a:off x="1" y="6379029"/>
            <a:ext cx="12192000" cy="574221"/>
          </a:xfrm>
          <a:prstGeom prst="rect">
            <a:avLst/>
          </a:prstGeom>
        </p:spPr>
      </p:pic>
      <p:pic>
        <p:nvPicPr>
          <p:cNvPr id="4" name="Imagen 3" descr="Interfaz de usuario gráfica&#10;&#10;Descripción generada automáticamente con confianza media">
            <a:extLst>
              <a:ext uri="{FF2B5EF4-FFF2-40B4-BE49-F238E27FC236}">
                <a16:creationId xmlns:a16="http://schemas.microsoft.com/office/drawing/2014/main" id="{6F6B34E0-5122-3847-4156-69B07B56FBC9}"/>
              </a:ext>
            </a:extLst>
          </p:cNvPr>
          <p:cNvPicPr>
            <a:picLocks noChangeAspect="1"/>
          </p:cNvPicPr>
          <p:nvPr userDrawn="1"/>
        </p:nvPicPr>
        <p:blipFill>
          <a:blip r:embed="rId3"/>
          <a:stretch>
            <a:fillRect/>
          </a:stretch>
        </p:blipFill>
        <p:spPr>
          <a:xfrm>
            <a:off x="207020" y="6247332"/>
            <a:ext cx="1488431" cy="837614"/>
          </a:xfrm>
          <a:prstGeom prst="rect">
            <a:avLst/>
          </a:prstGeom>
        </p:spPr>
      </p:pic>
    </p:spTree>
    <p:extLst>
      <p:ext uri="{BB962C8B-B14F-4D97-AF65-F5344CB8AC3E}">
        <p14:creationId xmlns:p14="http://schemas.microsoft.com/office/powerpoint/2010/main" val="248482737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649">
          <p15:clr>
            <a:srgbClr val="FBAE40"/>
          </p15:clr>
        </p15:guide>
        <p15:guide id="4" pos="14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600">
                <a:latin typeface="Candara" panose="020E0502030303020204" pitchFamily="34" charset="0"/>
              </a:defRPr>
            </a:lvl1pPr>
          </a:lstStyle>
          <a:p>
            <a:r>
              <a:rPr lang="es-ES"/>
              <a:t>Haga clic para modificar el estilo de título del patrón</a:t>
            </a:r>
          </a:p>
        </p:txBody>
      </p:sp>
      <p:sp>
        <p:nvSpPr>
          <p:cNvPr id="3" name="Marcador de contenido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pic>
        <p:nvPicPr>
          <p:cNvPr id="11" name="Imagen 10">
            <a:extLst>
              <a:ext uri="{FF2B5EF4-FFF2-40B4-BE49-F238E27FC236}">
                <a16:creationId xmlns:a16="http://schemas.microsoft.com/office/drawing/2014/main" id="{6396EBC6-F91D-D826-CB83-259A686B31E0}"/>
              </a:ext>
            </a:extLst>
          </p:cNvPr>
          <p:cNvPicPr>
            <a:picLocks noChangeAspect="1"/>
          </p:cNvPicPr>
          <p:nvPr userDrawn="1"/>
        </p:nvPicPr>
        <p:blipFill>
          <a:blip r:embed="rId2"/>
          <a:stretch>
            <a:fillRect/>
          </a:stretch>
        </p:blipFill>
        <p:spPr>
          <a:xfrm>
            <a:off x="0" y="6379029"/>
            <a:ext cx="12211049" cy="574221"/>
          </a:xfrm>
          <a:prstGeom prst="rect">
            <a:avLst/>
          </a:prstGeom>
        </p:spPr>
      </p:pic>
      <p:pic>
        <p:nvPicPr>
          <p:cNvPr id="12" name="Imagen 11" descr="Interfaz de usuario gráfica&#10;&#10;Descripción generada automáticamente con confianza media">
            <a:extLst>
              <a:ext uri="{FF2B5EF4-FFF2-40B4-BE49-F238E27FC236}">
                <a16:creationId xmlns:a16="http://schemas.microsoft.com/office/drawing/2014/main" id="{380E03F5-D3D7-F3D3-3C4E-1F496AC0F090}"/>
              </a:ext>
            </a:extLst>
          </p:cNvPr>
          <p:cNvPicPr>
            <a:picLocks noChangeAspect="1"/>
          </p:cNvPicPr>
          <p:nvPr userDrawn="1"/>
        </p:nvPicPr>
        <p:blipFill>
          <a:blip r:embed="rId3"/>
          <a:stretch>
            <a:fillRect/>
          </a:stretch>
        </p:blipFill>
        <p:spPr>
          <a:xfrm>
            <a:off x="207020" y="6247332"/>
            <a:ext cx="1490757" cy="837614"/>
          </a:xfrm>
          <a:prstGeom prst="rect">
            <a:avLst/>
          </a:prstGeom>
        </p:spPr>
      </p:pic>
    </p:spTree>
    <p:extLst>
      <p:ext uri="{BB962C8B-B14F-4D97-AF65-F5344CB8AC3E}">
        <p14:creationId xmlns:p14="http://schemas.microsoft.com/office/powerpoint/2010/main" val="213350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3AFFFEB-E00E-41BA-8F94-26ECAA54CC9A}" type="slidenum">
              <a:rPr lang="pt-BR" smtClean="0"/>
              <a:pPr/>
              <a:t>‹Nº›</a:t>
            </a:fld>
            <a:endParaRPr lang="pt-BR"/>
          </a:p>
        </p:txBody>
      </p:sp>
      <p:sp>
        <p:nvSpPr>
          <p:cNvPr id="5" name="Rectángulo 4">
            <a:extLst>
              <a:ext uri="{FF2B5EF4-FFF2-40B4-BE49-F238E27FC236}">
                <a16:creationId xmlns:a16="http://schemas.microsoft.com/office/drawing/2014/main" id="{E74F1ED4-1013-2892-5645-6BF6D9B1B649}"/>
              </a:ext>
            </a:extLst>
          </p:cNvPr>
          <p:cNvSpPr/>
          <p:nvPr userDrawn="1"/>
        </p:nvSpPr>
        <p:spPr>
          <a:xfrm>
            <a:off x="6812280" y="-1"/>
            <a:ext cx="5379720" cy="6379029"/>
          </a:xfrm>
          <a:prstGeom prst="rect">
            <a:avLst/>
          </a:prstGeom>
          <a:solidFill>
            <a:srgbClr val="26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a:extLst>
              <a:ext uri="{FF2B5EF4-FFF2-40B4-BE49-F238E27FC236}">
                <a16:creationId xmlns:a16="http://schemas.microsoft.com/office/drawing/2014/main" id="{68CAC14D-A843-165A-1510-59C5D2242078}"/>
              </a:ext>
            </a:extLst>
          </p:cNvPr>
          <p:cNvPicPr>
            <a:picLocks noChangeAspect="1"/>
          </p:cNvPicPr>
          <p:nvPr userDrawn="1"/>
        </p:nvPicPr>
        <p:blipFill>
          <a:blip r:embed="rId2"/>
          <a:stretch>
            <a:fillRect/>
          </a:stretch>
        </p:blipFill>
        <p:spPr>
          <a:xfrm>
            <a:off x="-1" y="12758058"/>
            <a:ext cx="24382414" cy="957942"/>
          </a:xfrm>
          <a:prstGeom prst="rect">
            <a:avLst/>
          </a:prstGeom>
        </p:spPr>
      </p:pic>
      <p:pic>
        <p:nvPicPr>
          <p:cNvPr id="7" name="Imagen 6">
            <a:extLst>
              <a:ext uri="{FF2B5EF4-FFF2-40B4-BE49-F238E27FC236}">
                <a16:creationId xmlns:a16="http://schemas.microsoft.com/office/drawing/2014/main" id="{56C2B658-67B9-A3A8-9612-CA472AD75B75}"/>
              </a:ext>
            </a:extLst>
          </p:cNvPr>
          <p:cNvPicPr>
            <a:picLocks noChangeAspect="1"/>
          </p:cNvPicPr>
          <p:nvPr userDrawn="1"/>
        </p:nvPicPr>
        <p:blipFill>
          <a:blip r:embed="rId3"/>
          <a:stretch>
            <a:fillRect/>
          </a:stretch>
        </p:blipFill>
        <p:spPr>
          <a:xfrm>
            <a:off x="911618" y="12986082"/>
            <a:ext cx="1643848" cy="369027"/>
          </a:xfrm>
          <a:prstGeom prst="rect">
            <a:avLst/>
          </a:prstGeom>
        </p:spPr>
      </p:pic>
      <p:sp>
        <p:nvSpPr>
          <p:cNvPr id="12" name="Marcador de contenido 2">
            <a:extLst>
              <a:ext uri="{FF2B5EF4-FFF2-40B4-BE49-F238E27FC236}">
                <a16:creationId xmlns:a16="http://schemas.microsoft.com/office/drawing/2014/main" id="{C293BC2A-0E32-BD19-9AB3-B5D355A715F2}"/>
              </a:ext>
            </a:extLst>
          </p:cNvPr>
          <p:cNvSpPr>
            <a:spLocks noGrp="1"/>
          </p:cNvSpPr>
          <p:nvPr>
            <p:ph idx="1"/>
          </p:nvPr>
        </p:nvSpPr>
        <p:spPr>
          <a:xfrm>
            <a:off x="838200" y="1825625"/>
            <a:ext cx="10515600" cy="4351338"/>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13" name="Imagen 12">
            <a:extLst>
              <a:ext uri="{FF2B5EF4-FFF2-40B4-BE49-F238E27FC236}">
                <a16:creationId xmlns:a16="http://schemas.microsoft.com/office/drawing/2014/main" id="{8C54587C-9119-B71E-949C-DE3846C4F93E}"/>
              </a:ext>
            </a:extLst>
          </p:cNvPr>
          <p:cNvPicPr>
            <a:picLocks noChangeAspect="1"/>
          </p:cNvPicPr>
          <p:nvPr userDrawn="1"/>
        </p:nvPicPr>
        <p:blipFill>
          <a:blip r:embed="rId2"/>
          <a:stretch>
            <a:fillRect/>
          </a:stretch>
        </p:blipFill>
        <p:spPr>
          <a:xfrm>
            <a:off x="0" y="6379029"/>
            <a:ext cx="12211049" cy="574221"/>
          </a:xfrm>
          <a:prstGeom prst="rect">
            <a:avLst/>
          </a:prstGeom>
        </p:spPr>
      </p:pic>
      <p:pic>
        <p:nvPicPr>
          <p:cNvPr id="14" name="Imagen 13" descr="Interfaz de usuario gráfica&#10;&#10;Descripción generada automáticamente con confianza media">
            <a:extLst>
              <a:ext uri="{FF2B5EF4-FFF2-40B4-BE49-F238E27FC236}">
                <a16:creationId xmlns:a16="http://schemas.microsoft.com/office/drawing/2014/main" id="{91B536F3-D425-59CC-26A7-4D13B8A11DA4}"/>
              </a:ext>
            </a:extLst>
          </p:cNvPr>
          <p:cNvPicPr>
            <a:picLocks noChangeAspect="1"/>
          </p:cNvPicPr>
          <p:nvPr userDrawn="1"/>
        </p:nvPicPr>
        <p:blipFill>
          <a:blip r:embed="rId4"/>
          <a:stretch>
            <a:fillRect/>
          </a:stretch>
        </p:blipFill>
        <p:spPr>
          <a:xfrm>
            <a:off x="207020" y="6247332"/>
            <a:ext cx="1490757" cy="837614"/>
          </a:xfrm>
          <a:prstGeom prst="rect">
            <a:avLst/>
          </a:prstGeom>
        </p:spPr>
      </p:pic>
    </p:spTree>
    <p:extLst>
      <p:ext uri="{BB962C8B-B14F-4D97-AF65-F5344CB8AC3E}">
        <p14:creationId xmlns:p14="http://schemas.microsoft.com/office/powerpoint/2010/main" val="177016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3AFFFEB-E00E-41BA-8F94-26ECAA54CC9A}" type="slidenum">
              <a:rPr lang="pt-BR" smtClean="0"/>
              <a:pPr/>
              <a:t>‹Nº›</a:t>
            </a:fld>
            <a:endParaRPr lang="pt-BR"/>
          </a:p>
        </p:txBody>
      </p:sp>
      <p:sp>
        <p:nvSpPr>
          <p:cNvPr id="5" name="Rectángulo 4">
            <a:extLst>
              <a:ext uri="{FF2B5EF4-FFF2-40B4-BE49-F238E27FC236}">
                <a16:creationId xmlns:a16="http://schemas.microsoft.com/office/drawing/2014/main" id="{E74F1ED4-1013-2892-5645-6BF6D9B1B649}"/>
              </a:ext>
            </a:extLst>
          </p:cNvPr>
          <p:cNvSpPr/>
          <p:nvPr userDrawn="1"/>
        </p:nvSpPr>
        <p:spPr>
          <a:xfrm>
            <a:off x="5159829" y="-1"/>
            <a:ext cx="7032171" cy="63790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Imagen 5">
            <a:extLst>
              <a:ext uri="{FF2B5EF4-FFF2-40B4-BE49-F238E27FC236}">
                <a16:creationId xmlns:a16="http://schemas.microsoft.com/office/drawing/2014/main" id="{68CAC14D-A843-165A-1510-59C5D2242078}"/>
              </a:ext>
            </a:extLst>
          </p:cNvPr>
          <p:cNvPicPr>
            <a:picLocks noChangeAspect="1"/>
          </p:cNvPicPr>
          <p:nvPr userDrawn="1"/>
        </p:nvPicPr>
        <p:blipFill>
          <a:blip r:embed="rId2"/>
          <a:stretch>
            <a:fillRect/>
          </a:stretch>
        </p:blipFill>
        <p:spPr>
          <a:xfrm>
            <a:off x="-1" y="12758058"/>
            <a:ext cx="24382414" cy="957942"/>
          </a:xfrm>
          <a:prstGeom prst="rect">
            <a:avLst/>
          </a:prstGeom>
        </p:spPr>
      </p:pic>
      <p:pic>
        <p:nvPicPr>
          <p:cNvPr id="7" name="Imagen 6">
            <a:extLst>
              <a:ext uri="{FF2B5EF4-FFF2-40B4-BE49-F238E27FC236}">
                <a16:creationId xmlns:a16="http://schemas.microsoft.com/office/drawing/2014/main" id="{56C2B658-67B9-A3A8-9612-CA472AD75B75}"/>
              </a:ext>
            </a:extLst>
          </p:cNvPr>
          <p:cNvPicPr>
            <a:picLocks noChangeAspect="1"/>
          </p:cNvPicPr>
          <p:nvPr userDrawn="1"/>
        </p:nvPicPr>
        <p:blipFill>
          <a:blip r:embed="rId3"/>
          <a:stretch>
            <a:fillRect/>
          </a:stretch>
        </p:blipFill>
        <p:spPr>
          <a:xfrm>
            <a:off x="911618" y="12986082"/>
            <a:ext cx="1643848" cy="369027"/>
          </a:xfrm>
          <a:prstGeom prst="rect">
            <a:avLst/>
          </a:prstGeom>
        </p:spPr>
      </p:pic>
      <p:sp>
        <p:nvSpPr>
          <p:cNvPr id="12" name="Marcador de contenido 2">
            <a:extLst>
              <a:ext uri="{FF2B5EF4-FFF2-40B4-BE49-F238E27FC236}">
                <a16:creationId xmlns:a16="http://schemas.microsoft.com/office/drawing/2014/main" id="{DA96007F-B206-59DA-F17A-55B992745F0A}"/>
              </a:ext>
            </a:extLst>
          </p:cNvPr>
          <p:cNvSpPr>
            <a:spLocks noGrp="1"/>
          </p:cNvSpPr>
          <p:nvPr>
            <p:ph idx="1"/>
          </p:nvPr>
        </p:nvSpPr>
        <p:spPr>
          <a:xfrm>
            <a:off x="838200" y="1825625"/>
            <a:ext cx="10515600" cy="4351338"/>
          </a:xfr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13" name="Imagen 12">
            <a:extLst>
              <a:ext uri="{FF2B5EF4-FFF2-40B4-BE49-F238E27FC236}">
                <a16:creationId xmlns:a16="http://schemas.microsoft.com/office/drawing/2014/main" id="{D1655B14-D88D-5E41-4584-755B7A8F6304}"/>
              </a:ext>
            </a:extLst>
          </p:cNvPr>
          <p:cNvPicPr>
            <a:picLocks noChangeAspect="1"/>
          </p:cNvPicPr>
          <p:nvPr userDrawn="1"/>
        </p:nvPicPr>
        <p:blipFill>
          <a:blip r:embed="rId2"/>
          <a:stretch>
            <a:fillRect/>
          </a:stretch>
        </p:blipFill>
        <p:spPr>
          <a:xfrm>
            <a:off x="0" y="6379029"/>
            <a:ext cx="12211049" cy="574221"/>
          </a:xfrm>
          <a:prstGeom prst="rect">
            <a:avLst/>
          </a:prstGeom>
        </p:spPr>
      </p:pic>
      <p:pic>
        <p:nvPicPr>
          <p:cNvPr id="14" name="Imagen 13" descr="Interfaz de usuario gráfica&#10;&#10;Descripción generada automáticamente con confianza media">
            <a:extLst>
              <a:ext uri="{FF2B5EF4-FFF2-40B4-BE49-F238E27FC236}">
                <a16:creationId xmlns:a16="http://schemas.microsoft.com/office/drawing/2014/main" id="{AB56A06A-B3AC-6264-BCCE-A88CF00B3F05}"/>
              </a:ext>
            </a:extLst>
          </p:cNvPr>
          <p:cNvPicPr>
            <a:picLocks noChangeAspect="1"/>
          </p:cNvPicPr>
          <p:nvPr userDrawn="1"/>
        </p:nvPicPr>
        <p:blipFill>
          <a:blip r:embed="rId4"/>
          <a:stretch>
            <a:fillRect/>
          </a:stretch>
        </p:blipFill>
        <p:spPr>
          <a:xfrm>
            <a:off x="207020" y="6247332"/>
            <a:ext cx="1490757" cy="837614"/>
          </a:xfrm>
          <a:prstGeom prst="rect">
            <a:avLst/>
          </a:prstGeom>
        </p:spPr>
      </p:pic>
    </p:spTree>
    <p:extLst>
      <p:ext uri="{BB962C8B-B14F-4D97-AF65-F5344CB8AC3E}">
        <p14:creationId xmlns:p14="http://schemas.microsoft.com/office/powerpoint/2010/main" val="292281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600">
                <a:latin typeface="Candara" panose="020E0502030303020204" pitchFamily="34" charset="0"/>
              </a:defRPr>
            </a:lvl1pPr>
          </a:lstStyle>
          <a:p>
            <a:r>
              <a:rPr lang="es-ES"/>
              <a:t>Haga clic para modificar el estilo de título del patrón</a:t>
            </a:r>
          </a:p>
        </p:txBody>
      </p:sp>
      <p:sp>
        <p:nvSpPr>
          <p:cNvPr id="3" name="Marcador de contenido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pic>
        <p:nvPicPr>
          <p:cNvPr id="7" name="Imagen 6">
            <a:extLst>
              <a:ext uri="{FF2B5EF4-FFF2-40B4-BE49-F238E27FC236}">
                <a16:creationId xmlns:a16="http://schemas.microsoft.com/office/drawing/2014/main" id="{39435E81-5EFE-F915-3034-E06EF6B9C895}"/>
              </a:ext>
            </a:extLst>
          </p:cNvPr>
          <p:cNvPicPr>
            <a:picLocks noChangeAspect="1"/>
          </p:cNvPicPr>
          <p:nvPr userDrawn="1"/>
        </p:nvPicPr>
        <p:blipFill>
          <a:blip r:embed="rId2"/>
          <a:stretch>
            <a:fillRect/>
          </a:stretch>
        </p:blipFill>
        <p:spPr>
          <a:xfrm>
            <a:off x="7610476" y="450422"/>
            <a:ext cx="4410074" cy="6407578"/>
          </a:xfrm>
          <a:prstGeom prst="rect">
            <a:avLst/>
          </a:prstGeom>
        </p:spPr>
      </p:pic>
      <p:pic>
        <p:nvPicPr>
          <p:cNvPr id="8" name="Imagen 7">
            <a:extLst>
              <a:ext uri="{FF2B5EF4-FFF2-40B4-BE49-F238E27FC236}">
                <a16:creationId xmlns:a16="http://schemas.microsoft.com/office/drawing/2014/main" id="{63F166C9-76B1-1BB9-C728-6070EF82CBAB}"/>
              </a:ext>
            </a:extLst>
          </p:cNvPr>
          <p:cNvPicPr>
            <a:picLocks noChangeAspect="1"/>
          </p:cNvPicPr>
          <p:nvPr userDrawn="1"/>
        </p:nvPicPr>
        <p:blipFill>
          <a:blip r:embed="rId3"/>
          <a:stretch>
            <a:fillRect/>
          </a:stretch>
        </p:blipFill>
        <p:spPr>
          <a:xfrm flipV="1">
            <a:off x="642881" y="4656946"/>
            <a:ext cx="5599113" cy="22860"/>
          </a:xfrm>
          <a:prstGeom prst="rect">
            <a:avLst/>
          </a:prstGeom>
        </p:spPr>
      </p:pic>
    </p:spTree>
    <p:extLst>
      <p:ext uri="{BB962C8B-B14F-4D97-AF65-F5344CB8AC3E}">
        <p14:creationId xmlns:p14="http://schemas.microsoft.com/office/powerpoint/2010/main" val="230203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417184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600">
                <a:latin typeface="Candara" panose="020E0502030303020204" pitchFamily="34" charset="0"/>
              </a:defRPr>
            </a:lvl1pPr>
          </a:lstStyle>
          <a:p>
            <a:r>
              <a:rPr lang="es-ES"/>
              <a:t>Haga clic para modificar el estilo de título del patrón</a:t>
            </a:r>
          </a:p>
        </p:txBody>
      </p:sp>
      <p:sp>
        <p:nvSpPr>
          <p:cNvPr id="3" name="Marcador de contenido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394650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11"/>
          </p:nvPr>
        </p:nvSpPr>
        <p:spPr/>
        <p:txBody>
          <a:bodyPr/>
          <a:lstStyle/>
          <a:p>
            <a:endParaRPr lang="pt-BR"/>
          </a:p>
        </p:txBody>
      </p:sp>
      <p:sp>
        <p:nvSpPr>
          <p:cNvPr id="6" name="Marcador de número de diapositiva 5"/>
          <p:cNvSpPr>
            <a:spLocks noGrp="1"/>
          </p:cNvSpPr>
          <p:nvPr>
            <p:ph type="sldNum" sz="quarter" idx="12"/>
          </p:nvPr>
        </p:nvSpPr>
        <p:spPr/>
        <p:txBody>
          <a:bodyPr/>
          <a:lstStyle/>
          <a:p>
            <a:fld id="{03AFFFEB-E00E-41BA-8F94-26ECAA54CC9A}" type="slidenum">
              <a:rPr lang="pt-BR" smtClean="0"/>
              <a:pPr/>
              <a:t>‹Nº›</a:t>
            </a:fld>
            <a:endParaRPr lang="pt-BR"/>
          </a:p>
        </p:txBody>
      </p:sp>
    </p:spTree>
    <p:extLst>
      <p:ext uri="{BB962C8B-B14F-4D97-AF65-F5344CB8AC3E}">
        <p14:creationId xmlns:p14="http://schemas.microsoft.com/office/powerpoint/2010/main" val="136888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02646-4E3D-4B50-8046-F85FCA8CC203}" type="datetimeFigureOut">
              <a:rPr lang="pt-BR" smtClean="0"/>
              <a:pPr/>
              <a:t>03/03/2025</a:t>
            </a:fld>
            <a:endParaRPr lang="pt-B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FFFEB-E00E-41BA-8F94-26ECAA54CC9A}" type="slidenum">
              <a:rPr lang="pt-BR" smtClean="0"/>
              <a:pPr/>
              <a:t>‹Nº›</a:t>
            </a:fld>
            <a:endParaRPr lang="pt-BR"/>
          </a:p>
        </p:txBody>
      </p:sp>
    </p:spTree>
    <p:extLst>
      <p:ext uri="{BB962C8B-B14F-4D97-AF65-F5344CB8AC3E}">
        <p14:creationId xmlns:p14="http://schemas.microsoft.com/office/powerpoint/2010/main" val="37159907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9" r:id="rId3"/>
    <p:sldLayoutId id="2147483677" r:id="rId4"/>
    <p:sldLayoutId id="2147483692" r:id="rId5"/>
    <p:sldLayoutId id="2147483693" r:id="rId6"/>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extLst>
              <a:ext uri="{BEBA8EAE-BF5A-486C-A8C5-ECC9F3942E4B}">
                <a14:imgProps xmlns:a14="http://schemas.microsoft.com/office/drawing/2010/main">
                  <a14:imgLayer r:embed="rId14">
                    <a14:imgEffect>
                      <a14:colorTemperature colorTemp="6319"/>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02646-4E3D-4B50-8046-F85FCA8CC203}" type="datetimeFigureOut">
              <a:rPr lang="pt-BR" smtClean="0"/>
              <a:pPr/>
              <a:t>03/03/2025</a:t>
            </a:fld>
            <a:endParaRPr lang="pt-BR"/>
          </a:p>
        </p:txBody>
      </p:sp>
      <p:sp>
        <p:nvSpPr>
          <p:cNvPr id="5" name="Marcador de pie de página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Marcador de número de diapositiva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FFFEB-E00E-41BA-8F94-26ECAA54CC9A}" type="slidenum">
              <a:rPr lang="pt-BR" smtClean="0"/>
              <a:pPr/>
              <a:t>‹Nº›</a:t>
            </a:fld>
            <a:endParaRPr lang="pt-BR"/>
          </a:p>
        </p:txBody>
      </p:sp>
    </p:spTree>
    <p:extLst>
      <p:ext uri="{BB962C8B-B14F-4D97-AF65-F5344CB8AC3E}">
        <p14:creationId xmlns:p14="http://schemas.microsoft.com/office/powerpoint/2010/main" val="15628496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oleObject" Target="file:///C:\Users\Claudia\Documentos\Estad&#237;sticas\Exportaciones%20Intelvid\Archivos%20base\Exportaciones%20-%20Archivo%20Base.xlsx!Embotellado!F6C2" TargetMode="External"/><Relationship Id="rId18" Type="http://schemas.openxmlformats.org/officeDocument/2006/relationships/image" Target="../media/image14.emf"/><Relationship Id="rId26" Type="http://schemas.openxmlformats.org/officeDocument/2006/relationships/image" Target="../media/image18.emf"/><Relationship Id="rId3" Type="http://schemas.openxmlformats.org/officeDocument/2006/relationships/chart" Target="../charts/chart1.xml"/><Relationship Id="rId21" Type="http://schemas.openxmlformats.org/officeDocument/2006/relationships/oleObject" Target="file:///C:\Users\Claudia\Documentos\Estad&#237;sticas\Exportaciones%20Intelvid\Archivos%20base\Exportaciones%20-%20Archivo%20Base.xlsx!Embotellado!F10C4" TargetMode="External"/><Relationship Id="rId34" Type="http://schemas.openxmlformats.org/officeDocument/2006/relationships/image" Target="../media/image22.emf"/><Relationship Id="rId7" Type="http://schemas.openxmlformats.org/officeDocument/2006/relationships/oleObject" Target="file:///C:\Users\Claudia\Documentos\Estad&#237;sticas\Exportaciones%20Intelvid\Archivos%20base\Exportaciones%20-%20Archivo%20Base.xlsx!Embotellado!F8C13" TargetMode="External"/><Relationship Id="rId12" Type="http://schemas.openxmlformats.org/officeDocument/2006/relationships/image" Target="../media/image11.emf"/><Relationship Id="rId17" Type="http://schemas.openxmlformats.org/officeDocument/2006/relationships/oleObject" Target="file:///C:\Users\Claudia\Documentos\Estad&#237;sticas\Exportaciones%20Intelvid\Archivos%20base\Exportaciones%20-%20Archivo%20Base.xlsx!Embotellado!F10C2" TargetMode="External"/><Relationship Id="rId25" Type="http://schemas.openxmlformats.org/officeDocument/2006/relationships/oleObject" Target="file:///C:\Users\Claudia\Documentos\Estad&#237;sticas\Exportaciones%20Intelvid\Archivos%20base\Exportaciones%20-%20Archivo%20Base.xlsx!Embotellado!F30C3" TargetMode="External"/><Relationship Id="rId33" Type="http://schemas.openxmlformats.org/officeDocument/2006/relationships/oleObject" Target="file:///C:\Users\Claudia\Documentos\Estad&#237;sticas\Exportaciones%20Intelvid\Archivos%20base\Exportaciones%20-%20Archivo%20Base.xlsx!Embotellado!F31C4" TargetMode="External"/><Relationship Id="rId2" Type="http://schemas.openxmlformats.org/officeDocument/2006/relationships/notesSlide" Target="../notesSlides/notesSlide4.xml"/><Relationship Id="rId16" Type="http://schemas.openxmlformats.org/officeDocument/2006/relationships/image" Target="../media/image13.emf"/><Relationship Id="rId20" Type="http://schemas.openxmlformats.org/officeDocument/2006/relationships/image" Target="../media/image15.emf"/><Relationship Id="rId29" Type="http://schemas.openxmlformats.org/officeDocument/2006/relationships/oleObject" Target="file:///C:\Users\Claudia\Documentos\Estad&#237;sticas\Exportaciones%20Intelvid\Archivos%20base\Exportaciones%20-%20Archivo%20Base.xlsx!Embotellado!F31C2" TargetMode="Externa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oleObject" Target="file:///C:\Users\Claudia\Documentos\Estad&#237;sticas\Exportaciones%20Intelvid\Archivos%20base\Exportaciones%20-%20Archivo%20Base.xlsx!Embotellado!F6C4" TargetMode="External"/><Relationship Id="rId24" Type="http://schemas.openxmlformats.org/officeDocument/2006/relationships/image" Target="../media/image17.emf"/><Relationship Id="rId32" Type="http://schemas.openxmlformats.org/officeDocument/2006/relationships/image" Target="../media/image21.emf"/><Relationship Id="rId5" Type="http://schemas.openxmlformats.org/officeDocument/2006/relationships/chart" Target="../charts/chart3.xml"/><Relationship Id="rId15" Type="http://schemas.openxmlformats.org/officeDocument/2006/relationships/oleObject" Target="file:///C:\Users\Claudia\Documentos\Estad&#237;sticas\Exportaciones%20Intelvid\Archivos%20base\Exportaciones%20-%20Archivo%20Base.xlsx!Embotellado!F6C3" TargetMode="External"/><Relationship Id="rId23" Type="http://schemas.openxmlformats.org/officeDocument/2006/relationships/oleObject" Target="file:///C:\Users\Claudia\Documentos\Estad&#237;sticas\Exportaciones%20Intelvid\Archivos%20base\Exportaciones%20-%20Archivo%20Base.xlsx!Embotellado!F30C2" TargetMode="External"/><Relationship Id="rId28" Type="http://schemas.openxmlformats.org/officeDocument/2006/relationships/image" Target="../media/image19.emf"/><Relationship Id="rId10" Type="http://schemas.openxmlformats.org/officeDocument/2006/relationships/image" Target="../media/image10.emf"/><Relationship Id="rId19" Type="http://schemas.openxmlformats.org/officeDocument/2006/relationships/oleObject" Target="file:///C:\Users\Claudia\Documentos\Estad&#237;sticas\Exportaciones%20Intelvid\Archivos%20base\Exportaciones%20-%20Archivo%20Base.xlsx!Embotellado!F10C3" TargetMode="External"/><Relationship Id="rId31" Type="http://schemas.openxmlformats.org/officeDocument/2006/relationships/oleObject" Target="file:///C:\Users\Claudia\Documentos\Estad&#237;sticas\Exportaciones%20Intelvid\Archivos%20base\Exportaciones%20-%20Archivo%20Base.xlsx!Embotellado!F31C3" TargetMode="External"/><Relationship Id="rId4" Type="http://schemas.openxmlformats.org/officeDocument/2006/relationships/chart" Target="../charts/chart2.xml"/><Relationship Id="rId9" Type="http://schemas.openxmlformats.org/officeDocument/2006/relationships/oleObject" Target="file:///C:\Users\Claudia\Documentos\Estad&#237;sticas\Exportaciones%20Intelvid\Archivos%20base\Exportaciones%20-%20Archivo%20Base.xlsx!Embotellado!F9C14" TargetMode="External"/><Relationship Id="rId14" Type="http://schemas.openxmlformats.org/officeDocument/2006/relationships/image" Target="../media/image12.emf"/><Relationship Id="rId22" Type="http://schemas.openxmlformats.org/officeDocument/2006/relationships/image" Target="../media/image16.emf"/><Relationship Id="rId27" Type="http://schemas.openxmlformats.org/officeDocument/2006/relationships/oleObject" Target="file:///C:\Users\Claudia\Documentos\Estad&#237;sticas\Exportaciones%20Intelvid\Archivos%20base\Exportaciones%20-%20Archivo%20Base.xlsx!Embotellado!F30C4" TargetMode="External"/><Relationship Id="rId30" Type="http://schemas.openxmlformats.org/officeDocument/2006/relationships/image" Target="../media/image20.emf"/><Relationship Id="rId8"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hart" Target="../charts/chart10.xml"/><Relationship Id="rId5" Type="http://schemas.openxmlformats.org/officeDocument/2006/relationships/image" Target="../media/image23.emf"/><Relationship Id="rId4" Type="http://schemas.openxmlformats.org/officeDocument/2006/relationships/oleObject" Target="file:///C:\Users\Claudia\Documentos\Estad&#237;sticas\Exportaciones%20Intelvid\Archivos%20base\Exportaciones%20-%20Archivo%20Base.xlsx!Precio!F34C18:F34C27"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chart" Target="../charts/chart11.xml"/><Relationship Id="rId7" Type="http://schemas.openxmlformats.org/officeDocument/2006/relationships/oleObject" Target="file:///C:\Users\Claudia\Documentos\Estad&#237;sticas\Exportaciones%20Intelvid\Archivos%20base\Exportaciones%20-%20Archivo%20Base.xlsx!Destino!F54C12:F54C21"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oleObject" Target="file:///C:\Users\Claudia\Documentos\Estad&#237;sticas\Exportaciones%20Intelvid\Archivos%20base\Exportaciones%20-%20Archivo%20Base.xlsx!Destino!F16C12:F16C21" TargetMode="External"/><Relationship Id="rId4" Type="http://schemas.openxmlformats.org/officeDocument/2006/relationships/chart" Target="../charts/chart12.xml"/></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chart" Target="../charts/chart13.xml"/><Relationship Id="rId7" Type="http://schemas.openxmlformats.org/officeDocument/2006/relationships/oleObject" Target="file:///C:\Users\Claudia\Documentos\Estad&#237;sticas\Exportaciones%20Intelvid\Archivos%20base\Exportaciones%20-%20Archivo%20Base.xlsx!Segmento%20sobre%2050!F59C13:F59C22"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hart" Target="../charts/chart14.xml"/><Relationship Id="rId5" Type="http://schemas.openxmlformats.org/officeDocument/2006/relationships/image" Target="../media/image26.emf"/><Relationship Id="rId4" Type="http://schemas.openxmlformats.org/officeDocument/2006/relationships/oleObject" Target="file:///C:\Users\Claudia\Documentos\Estad&#237;sticas\Exportaciones%20Intelvid\Archivos%20base\Exportaciones%20-%20Archivo%20Base.xlsx!Segmento%20sobre%2050!F17C13:F17C22"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025DE70-5790-B64A-8C7C-A17544667D3E}"/>
              </a:ext>
            </a:extLst>
          </p:cNvPr>
          <p:cNvSpPr>
            <a:spLocks noGrp="1"/>
          </p:cNvSpPr>
          <p:nvPr>
            <p:ph type="ctrTitle"/>
          </p:nvPr>
        </p:nvSpPr>
        <p:spPr>
          <a:xfrm>
            <a:off x="490658" y="1900718"/>
            <a:ext cx="9689746" cy="1687646"/>
          </a:xfrm>
        </p:spPr>
        <p:txBody>
          <a:bodyPr anchor="t">
            <a:noAutofit/>
          </a:bodyPr>
          <a:lstStyle/>
          <a:p>
            <a:r>
              <a:rPr lang="es-ES_tradnl" sz="4800" kern="2000" spc="500" dirty="0">
                <a:solidFill>
                  <a:schemeClr val="bg1"/>
                </a:solidFill>
                <a:latin typeface="Empirica Head ExtraLight" panose="02020402060405020203" pitchFamily="18" charset="77"/>
              </a:rPr>
              <a:t>EXPORTACIONES</a:t>
            </a:r>
            <a:br>
              <a:rPr lang="es-ES_tradnl" sz="4800" kern="2000" spc="500" dirty="0">
                <a:solidFill>
                  <a:schemeClr val="bg1"/>
                </a:solidFill>
                <a:latin typeface="Empirica Head ExtraLight" panose="02020402060405020203" pitchFamily="18" charset="77"/>
              </a:rPr>
            </a:br>
            <a:r>
              <a:rPr lang="es-ES_tradnl" sz="4800" kern="2000" spc="500" dirty="0">
                <a:solidFill>
                  <a:schemeClr val="bg1"/>
                </a:solidFill>
                <a:latin typeface="Empirica Head ExtraLight" panose="02020402060405020203" pitchFamily="18" charset="77"/>
              </a:rPr>
              <a:t>Enero 2025</a:t>
            </a:r>
          </a:p>
        </p:txBody>
      </p:sp>
    </p:spTree>
    <p:extLst>
      <p:ext uri="{BB962C8B-B14F-4D97-AF65-F5344CB8AC3E}">
        <p14:creationId xmlns:p14="http://schemas.microsoft.com/office/powerpoint/2010/main" val="3389592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900" y="131798"/>
            <a:ext cx="11506200" cy="731202"/>
          </a:xfrm>
        </p:spPr>
        <p:txBody>
          <a:bodyPr>
            <a:normAutofit/>
          </a:bodyPr>
          <a:lstStyle/>
          <a:p>
            <a:pPr algn="ctr"/>
            <a:r>
              <a:rPr lang="es-ES" dirty="0"/>
              <a:t>Tipo de Cambio Multilateral del Vino (</a:t>
            </a:r>
            <a:r>
              <a:rPr lang="es-ES" dirty="0" err="1"/>
              <a:t>TCMV</a:t>
            </a:r>
            <a:r>
              <a:rPr lang="es-ES" dirty="0"/>
              <a:t>)</a:t>
            </a:r>
          </a:p>
        </p:txBody>
      </p:sp>
      <p:sp>
        <p:nvSpPr>
          <p:cNvPr id="5" name="CuadroTexto 4"/>
          <p:cNvSpPr txBox="1"/>
          <p:nvPr/>
        </p:nvSpPr>
        <p:spPr>
          <a:xfrm>
            <a:off x="1128267" y="1188543"/>
            <a:ext cx="3762127" cy="1384995"/>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600"/>
              </a:spcAft>
            </a:pPr>
            <a:r>
              <a:rPr lang="es-ES" sz="1400" dirty="0">
                <a:latin typeface="Candara" panose="020E0502030303020204" pitchFamily="34" charset="0"/>
              </a:rPr>
              <a:t>El tipo de cambio multilateral del vino (</a:t>
            </a:r>
            <a:r>
              <a:rPr lang="es-ES" sz="1400" dirty="0" err="1">
                <a:latin typeface="Candara" panose="020E0502030303020204" pitchFamily="34" charset="0"/>
              </a:rPr>
              <a:t>TCMV</a:t>
            </a:r>
            <a:r>
              <a:rPr lang="es-ES" sz="1400" dirty="0">
                <a:latin typeface="Candara" panose="020E0502030303020204" pitchFamily="34" charset="0"/>
              </a:rPr>
              <a:t>) es un </a:t>
            </a:r>
            <a:r>
              <a:rPr lang="es-ES" sz="1400" b="1" dirty="0">
                <a:latin typeface="Candara" panose="020E0502030303020204" pitchFamily="34" charset="0"/>
              </a:rPr>
              <a:t>índice</a:t>
            </a:r>
            <a:r>
              <a:rPr lang="es-ES" sz="1400" dirty="0">
                <a:latin typeface="Candara" panose="020E0502030303020204" pitchFamily="34" charset="0"/>
              </a:rPr>
              <a:t> que busca</a:t>
            </a:r>
            <a:r>
              <a:rPr lang="es-ES" sz="1400" b="1" dirty="0">
                <a:latin typeface="Candara" panose="020E0502030303020204" pitchFamily="34" charset="0"/>
              </a:rPr>
              <a:t> medir el impacto </a:t>
            </a:r>
            <a:r>
              <a:rPr lang="es-ES" sz="1400" dirty="0">
                <a:latin typeface="Candara" panose="020E0502030303020204" pitchFamily="34" charset="0"/>
              </a:rPr>
              <a:t>que tienen </a:t>
            </a:r>
            <a:r>
              <a:rPr lang="es-ES" sz="1400" b="1" dirty="0">
                <a:latin typeface="Candara" panose="020E0502030303020204" pitchFamily="34" charset="0"/>
              </a:rPr>
              <a:t>en el valor de las exportaciones</a:t>
            </a:r>
            <a:r>
              <a:rPr lang="es-ES" sz="1400" dirty="0">
                <a:latin typeface="Candara" panose="020E0502030303020204" pitchFamily="34" charset="0"/>
              </a:rPr>
              <a:t>, las variaciones que experimenta una </a:t>
            </a:r>
            <a:r>
              <a:rPr lang="es-ES" sz="1400" b="1" dirty="0">
                <a:latin typeface="Candara" panose="020E0502030303020204" pitchFamily="34" charset="0"/>
              </a:rPr>
              <a:t>canasta que pondera las monedas de los principales mercados de destino*</a:t>
            </a:r>
            <a:endParaRPr lang="es-ES" sz="1400" dirty="0">
              <a:latin typeface="Candara" panose="020E0502030303020204" pitchFamily="34" charset="0"/>
            </a:endParaRPr>
          </a:p>
        </p:txBody>
      </p:sp>
      <p:sp>
        <p:nvSpPr>
          <p:cNvPr id="6" name="CuadroTexto 5"/>
          <p:cNvSpPr txBox="1"/>
          <p:nvPr/>
        </p:nvSpPr>
        <p:spPr>
          <a:xfrm>
            <a:off x="66251" y="5940865"/>
            <a:ext cx="9048225" cy="430887"/>
          </a:xfrm>
          <a:prstGeom prst="rect">
            <a:avLst/>
          </a:prstGeom>
          <a:noFill/>
        </p:spPr>
        <p:txBody>
          <a:bodyPr wrap="square" rtlCol="0">
            <a:spAutoFit/>
          </a:bodyPr>
          <a:lstStyle/>
          <a:p>
            <a:r>
              <a:rPr lang="es-ES" sz="1100" dirty="0">
                <a:latin typeface="Candara" panose="020E0502030303020204" pitchFamily="34" charset="0"/>
              </a:rPr>
              <a:t>*Se ponderan las monedas cuyo peso en las exportaciones de 2020 fue de al menos el 1%, y que en total sumaron el 90% del volumen exportado.</a:t>
            </a:r>
          </a:p>
          <a:p>
            <a:r>
              <a:rPr lang="es-ES" sz="1100" dirty="0">
                <a:latin typeface="Candara" panose="020E0502030303020204" pitchFamily="34" charset="0"/>
              </a:rPr>
              <a:t>Fuente: Elaboración propia a partir de información del Banco Central e </a:t>
            </a:r>
            <a:r>
              <a:rPr lang="es-ES" sz="1100" dirty="0" err="1">
                <a:latin typeface="Candara" panose="020E0502030303020204" pitchFamily="34" charset="0"/>
              </a:rPr>
              <a:t>Intelvid</a:t>
            </a:r>
            <a:r>
              <a:rPr lang="es-ES" sz="1100" dirty="0">
                <a:latin typeface="Candara" panose="020E0502030303020204" pitchFamily="34" charset="0"/>
              </a:rPr>
              <a:t>.</a:t>
            </a:r>
          </a:p>
        </p:txBody>
      </p:sp>
      <p:sp>
        <p:nvSpPr>
          <p:cNvPr id="3" name="CuadroTexto 2"/>
          <p:cNvSpPr txBox="1"/>
          <p:nvPr/>
        </p:nvSpPr>
        <p:spPr>
          <a:xfrm>
            <a:off x="5086006" y="1105055"/>
            <a:ext cx="5852686" cy="750975"/>
          </a:xfrm>
          <a:prstGeom prst="rect">
            <a:avLst/>
          </a:prstGeom>
          <a:solidFill>
            <a:schemeClr val="bg1"/>
          </a:solidFill>
        </p:spPr>
        <p:txBody>
          <a:bodyPr wrap="square" lIns="288000" rtlCol="0">
            <a:spAutoFit/>
          </a:bodyPr>
          <a:lstStyle/>
          <a:p>
            <a:pPr>
              <a:lnSpc>
                <a:spcPct val="90000"/>
              </a:lnSpc>
              <a:spcAft>
                <a:spcPts val="600"/>
              </a:spcAft>
            </a:pPr>
            <a:r>
              <a:rPr lang="es-ES" sz="1400" u="sng" dirty="0">
                <a:solidFill>
                  <a:schemeClr val="accent1">
                    <a:lumMod val="75000"/>
                  </a:schemeClr>
                </a:solidFill>
                <a:latin typeface="Candara" panose="020E0502030303020204" pitchFamily="34" charset="0"/>
              </a:rPr>
              <a:t>Un </a:t>
            </a:r>
            <a:r>
              <a:rPr lang="es-ES" sz="1400" b="1" u="sng" dirty="0">
                <a:solidFill>
                  <a:schemeClr val="accent1">
                    <a:lumMod val="75000"/>
                  </a:schemeClr>
                </a:solidFill>
                <a:latin typeface="Candara" panose="020E0502030303020204" pitchFamily="34" charset="0"/>
              </a:rPr>
              <a:t>aumento del </a:t>
            </a:r>
            <a:r>
              <a:rPr lang="es-ES" sz="1400" b="1" u="sng" dirty="0" err="1">
                <a:solidFill>
                  <a:schemeClr val="accent1">
                    <a:lumMod val="75000"/>
                  </a:schemeClr>
                </a:solidFill>
                <a:latin typeface="Candara" panose="020E0502030303020204" pitchFamily="34" charset="0"/>
              </a:rPr>
              <a:t>TCMV</a:t>
            </a:r>
            <a:r>
              <a:rPr lang="es-ES" sz="1400" u="sng" dirty="0">
                <a:solidFill>
                  <a:schemeClr val="accent1">
                    <a:lumMod val="75000"/>
                  </a:schemeClr>
                </a:solidFill>
                <a:latin typeface="Candara" panose="020E0502030303020204" pitchFamily="34" charset="0"/>
              </a:rPr>
              <a:t> muestra un </a:t>
            </a:r>
            <a:r>
              <a:rPr lang="es-ES" sz="1400" b="1" u="sng" dirty="0">
                <a:solidFill>
                  <a:schemeClr val="accent1">
                    <a:lumMod val="75000"/>
                  </a:schemeClr>
                </a:solidFill>
                <a:latin typeface="Candara" panose="020E0502030303020204" pitchFamily="34" charset="0"/>
              </a:rPr>
              <a:t>alza en la competitividad</a:t>
            </a:r>
            <a:endParaRPr lang="es-ES" sz="1400" u="sng" dirty="0">
              <a:solidFill>
                <a:schemeClr val="accent1">
                  <a:lumMod val="75000"/>
                </a:schemeClr>
              </a:solidFill>
              <a:latin typeface="Candara" panose="020E0502030303020204" pitchFamily="34" charset="0"/>
            </a:endParaRPr>
          </a:p>
          <a:p>
            <a:pPr>
              <a:lnSpc>
                <a:spcPct val="90000"/>
              </a:lnSpc>
              <a:spcAft>
                <a:spcPts val="600"/>
              </a:spcAft>
            </a:pPr>
            <a:r>
              <a:rPr lang="es-ES" sz="1400" dirty="0">
                <a:solidFill>
                  <a:schemeClr val="accent1">
                    <a:lumMod val="75000"/>
                  </a:schemeClr>
                </a:solidFill>
                <a:latin typeface="Candara" panose="020E0502030303020204" pitchFamily="34" charset="0"/>
              </a:rPr>
              <a:t>Equivale a la </a:t>
            </a:r>
            <a:r>
              <a:rPr lang="es-ES" sz="1400" b="1" dirty="0">
                <a:solidFill>
                  <a:schemeClr val="accent1">
                    <a:lumMod val="75000"/>
                  </a:schemeClr>
                </a:solidFill>
                <a:latin typeface="Candara" panose="020E0502030303020204" pitchFamily="34" charset="0"/>
              </a:rPr>
              <a:t>depreciación del peso</a:t>
            </a:r>
            <a:r>
              <a:rPr lang="es-ES" sz="1400" dirty="0">
                <a:solidFill>
                  <a:schemeClr val="accent1">
                    <a:lumMod val="75000"/>
                  </a:schemeClr>
                </a:solidFill>
                <a:latin typeface="Candara" panose="020E0502030303020204" pitchFamily="34" charset="0"/>
              </a:rPr>
              <a:t> respecto al conjunto de monedas de los principales mercados, l</a:t>
            </a:r>
            <a:r>
              <a:rPr lang="es-ES" sz="1400" b="1" dirty="0">
                <a:solidFill>
                  <a:schemeClr val="accent1">
                    <a:lumMod val="75000"/>
                  </a:schemeClr>
                </a:solidFill>
                <a:latin typeface="Candara" panose="020E0502030303020204" pitchFamily="34" charset="0"/>
              </a:rPr>
              <a:t>o que favorece el valor de nuestras ventas</a:t>
            </a:r>
            <a:r>
              <a:rPr lang="es-ES" sz="1400" dirty="0">
                <a:solidFill>
                  <a:schemeClr val="accent1">
                    <a:lumMod val="75000"/>
                  </a:schemeClr>
                </a:solidFill>
                <a:latin typeface="Candara" panose="020E0502030303020204" pitchFamily="34" charset="0"/>
              </a:rPr>
              <a:t>.</a:t>
            </a:r>
          </a:p>
        </p:txBody>
      </p:sp>
      <p:sp>
        <p:nvSpPr>
          <p:cNvPr id="8" name="CuadroTexto 7"/>
          <p:cNvSpPr txBox="1"/>
          <p:nvPr/>
        </p:nvSpPr>
        <p:spPr>
          <a:xfrm>
            <a:off x="5086006" y="1949910"/>
            <a:ext cx="5852686" cy="750975"/>
          </a:xfrm>
          <a:prstGeom prst="rect">
            <a:avLst/>
          </a:prstGeom>
          <a:solidFill>
            <a:schemeClr val="bg1"/>
          </a:solidFill>
        </p:spPr>
        <p:txBody>
          <a:bodyPr wrap="square" lIns="288000" rtlCol="0">
            <a:spAutoFit/>
          </a:bodyPr>
          <a:lstStyle/>
          <a:p>
            <a:pPr>
              <a:lnSpc>
                <a:spcPct val="90000"/>
              </a:lnSpc>
              <a:spcAft>
                <a:spcPts val="600"/>
              </a:spcAft>
            </a:pPr>
            <a:r>
              <a:rPr lang="es-ES" sz="1400" u="sng" dirty="0">
                <a:solidFill>
                  <a:schemeClr val="accent3">
                    <a:lumMod val="90000"/>
                    <a:lumOff val="10000"/>
                  </a:schemeClr>
                </a:solidFill>
                <a:latin typeface="Candara" panose="020E0502030303020204" pitchFamily="34" charset="0"/>
              </a:rPr>
              <a:t>Una </a:t>
            </a:r>
            <a:r>
              <a:rPr lang="es-ES" sz="1400" b="1" u="sng" dirty="0">
                <a:solidFill>
                  <a:schemeClr val="accent3">
                    <a:lumMod val="90000"/>
                    <a:lumOff val="10000"/>
                  </a:schemeClr>
                </a:solidFill>
                <a:latin typeface="Candara" panose="020E0502030303020204" pitchFamily="34" charset="0"/>
              </a:rPr>
              <a:t>caída del </a:t>
            </a:r>
            <a:r>
              <a:rPr lang="es-ES" sz="1400" b="1" u="sng" dirty="0" err="1">
                <a:solidFill>
                  <a:schemeClr val="accent3">
                    <a:lumMod val="90000"/>
                    <a:lumOff val="10000"/>
                  </a:schemeClr>
                </a:solidFill>
                <a:latin typeface="Candara" panose="020E0502030303020204" pitchFamily="34" charset="0"/>
              </a:rPr>
              <a:t>TCMV</a:t>
            </a:r>
            <a:r>
              <a:rPr lang="es-ES" sz="1400" u="sng" dirty="0">
                <a:solidFill>
                  <a:schemeClr val="accent3">
                    <a:lumMod val="90000"/>
                    <a:lumOff val="10000"/>
                  </a:schemeClr>
                </a:solidFill>
                <a:latin typeface="Candara" panose="020E0502030303020204" pitchFamily="34" charset="0"/>
              </a:rPr>
              <a:t> muestra una </a:t>
            </a:r>
            <a:r>
              <a:rPr lang="es-ES" sz="1400" b="1" u="sng" dirty="0">
                <a:solidFill>
                  <a:schemeClr val="accent3">
                    <a:lumMod val="90000"/>
                    <a:lumOff val="10000"/>
                  </a:schemeClr>
                </a:solidFill>
                <a:latin typeface="Candara" panose="020E0502030303020204" pitchFamily="34" charset="0"/>
              </a:rPr>
              <a:t>baja en la competitividad</a:t>
            </a:r>
            <a:endParaRPr lang="es-ES" sz="1400" u="sng" dirty="0">
              <a:solidFill>
                <a:schemeClr val="accent3">
                  <a:lumMod val="90000"/>
                  <a:lumOff val="10000"/>
                </a:schemeClr>
              </a:solidFill>
              <a:latin typeface="Candara" panose="020E0502030303020204" pitchFamily="34" charset="0"/>
            </a:endParaRPr>
          </a:p>
          <a:p>
            <a:pPr>
              <a:lnSpc>
                <a:spcPct val="90000"/>
              </a:lnSpc>
              <a:spcAft>
                <a:spcPts val="600"/>
              </a:spcAft>
            </a:pPr>
            <a:r>
              <a:rPr lang="es-ES" sz="1400" dirty="0">
                <a:solidFill>
                  <a:schemeClr val="accent3">
                    <a:lumMod val="90000"/>
                    <a:lumOff val="10000"/>
                  </a:schemeClr>
                </a:solidFill>
                <a:latin typeface="Candara" panose="020E0502030303020204" pitchFamily="34" charset="0"/>
              </a:rPr>
              <a:t>Equivale a una </a:t>
            </a:r>
            <a:r>
              <a:rPr lang="es-ES" sz="1400" b="1" dirty="0">
                <a:solidFill>
                  <a:schemeClr val="accent3">
                    <a:lumMod val="90000"/>
                    <a:lumOff val="10000"/>
                  </a:schemeClr>
                </a:solidFill>
                <a:latin typeface="Candara" panose="020E0502030303020204" pitchFamily="34" charset="0"/>
              </a:rPr>
              <a:t>apreciación del peso</a:t>
            </a:r>
            <a:r>
              <a:rPr lang="es-ES" sz="1400" dirty="0">
                <a:solidFill>
                  <a:schemeClr val="accent3">
                    <a:lumMod val="90000"/>
                    <a:lumOff val="10000"/>
                  </a:schemeClr>
                </a:solidFill>
                <a:latin typeface="Candara" panose="020E0502030303020204" pitchFamily="34" charset="0"/>
              </a:rPr>
              <a:t> respecto al conjunto de monedas, lo que </a:t>
            </a:r>
            <a:r>
              <a:rPr lang="es-ES" sz="1400" b="1" dirty="0">
                <a:solidFill>
                  <a:schemeClr val="accent3">
                    <a:lumMod val="90000"/>
                    <a:lumOff val="10000"/>
                  </a:schemeClr>
                </a:solidFill>
                <a:latin typeface="Candara" panose="020E0502030303020204" pitchFamily="34" charset="0"/>
              </a:rPr>
              <a:t>afecta negativamente</a:t>
            </a:r>
            <a:r>
              <a:rPr lang="es-ES" sz="1400" dirty="0">
                <a:solidFill>
                  <a:schemeClr val="accent3">
                    <a:lumMod val="90000"/>
                    <a:lumOff val="10000"/>
                  </a:schemeClr>
                </a:solidFill>
                <a:latin typeface="Candara" panose="020E0502030303020204" pitchFamily="34" charset="0"/>
              </a:rPr>
              <a:t> el valor de nuestras </a:t>
            </a:r>
            <a:r>
              <a:rPr lang="es-ES" sz="1400" b="1" dirty="0">
                <a:solidFill>
                  <a:schemeClr val="accent3">
                    <a:lumMod val="90000"/>
                    <a:lumOff val="10000"/>
                  </a:schemeClr>
                </a:solidFill>
                <a:latin typeface="Candara" panose="020E0502030303020204" pitchFamily="34" charset="0"/>
              </a:rPr>
              <a:t>exportaciones</a:t>
            </a:r>
            <a:r>
              <a:rPr lang="es-ES" sz="1400" dirty="0">
                <a:solidFill>
                  <a:schemeClr val="accent3">
                    <a:lumMod val="90000"/>
                    <a:lumOff val="10000"/>
                  </a:schemeClr>
                </a:solidFill>
                <a:latin typeface="Candara" panose="020E0502030303020204" pitchFamily="34" charset="0"/>
              </a:rPr>
              <a:t>.</a:t>
            </a:r>
          </a:p>
        </p:txBody>
      </p:sp>
      <p:cxnSp>
        <p:nvCxnSpPr>
          <p:cNvPr id="10" name="Conector recto de flecha 9"/>
          <p:cNvCxnSpPr/>
          <p:nvPr/>
        </p:nvCxnSpPr>
        <p:spPr>
          <a:xfrm flipV="1">
            <a:off x="5221587" y="1212725"/>
            <a:ext cx="0" cy="520198"/>
          </a:xfrm>
          <a:prstGeom prst="straightConnector1">
            <a:avLst/>
          </a:prstGeom>
          <a:ln>
            <a:solidFill>
              <a:schemeClr val="accent1">
                <a:lumMod val="50000"/>
              </a:schemeClr>
            </a:solidFill>
            <a:headEnd type="none" w="med" len="med"/>
            <a:tailEnd type="arrow" w="med" len="med"/>
          </a:ln>
        </p:spPr>
        <p:style>
          <a:lnRef idx="2">
            <a:schemeClr val="accent3"/>
          </a:lnRef>
          <a:fillRef idx="0">
            <a:schemeClr val="accent3"/>
          </a:fillRef>
          <a:effectRef idx="1">
            <a:schemeClr val="accent3"/>
          </a:effectRef>
          <a:fontRef idx="minor">
            <a:schemeClr val="tx1"/>
          </a:fontRef>
        </p:style>
      </p:cxnSp>
      <p:cxnSp>
        <p:nvCxnSpPr>
          <p:cNvPr id="16" name="Conector recto de flecha 15"/>
          <p:cNvCxnSpPr/>
          <p:nvPr/>
        </p:nvCxnSpPr>
        <p:spPr>
          <a:xfrm>
            <a:off x="5206347" y="2055818"/>
            <a:ext cx="0" cy="494286"/>
          </a:xfrm>
          <a:prstGeom prst="straightConnector1">
            <a:avLst/>
          </a:prstGeom>
          <a:ln>
            <a:solidFill>
              <a:schemeClr val="accent3">
                <a:lumMod val="90000"/>
                <a:lumOff val="10000"/>
              </a:schemeClr>
            </a:solidFill>
            <a:headEnd type="none" w="med" len="med"/>
            <a:tailEnd type="arrow" w="med" len="med"/>
          </a:ln>
        </p:spPr>
        <p:style>
          <a:lnRef idx="2">
            <a:schemeClr val="accent2"/>
          </a:lnRef>
          <a:fillRef idx="0">
            <a:schemeClr val="accent2"/>
          </a:fillRef>
          <a:effectRef idx="1">
            <a:schemeClr val="accent2"/>
          </a:effectRef>
          <a:fontRef idx="minor">
            <a:schemeClr val="tx1"/>
          </a:fontRef>
        </p:style>
      </p:cxnSp>
      <p:sp>
        <p:nvSpPr>
          <p:cNvPr id="11" name="CuadroTexto 10"/>
          <p:cNvSpPr txBox="1"/>
          <p:nvPr/>
        </p:nvSpPr>
        <p:spPr>
          <a:xfrm>
            <a:off x="7377681" y="3235962"/>
            <a:ext cx="3987195" cy="2169825"/>
          </a:xfrm>
          <a:prstGeom prst="rect">
            <a:avLst/>
          </a:prstGeom>
          <a:noFill/>
        </p:spPr>
        <p:txBody>
          <a:bodyPr wrap="square" rtlCol="0">
            <a:spAutoFit/>
          </a:bodyPr>
          <a:lstStyle/>
          <a:p>
            <a:pPr algn="just">
              <a:lnSpc>
                <a:spcPct val="90000"/>
              </a:lnSpc>
              <a:spcAft>
                <a:spcPts val="600"/>
              </a:spcAft>
            </a:pPr>
            <a:r>
              <a:rPr lang="es-MX" sz="1500" dirty="0">
                <a:latin typeface="Candara" panose="020E0502030303020204" pitchFamily="34" charset="0"/>
              </a:rPr>
              <a:t>El </a:t>
            </a:r>
            <a:r>
              <a:rPr lang="es-MX" sz="1500" u="sng" dirty="0">
                <a:latin typeface="Candara" panose="020E0502030303020204" pitchFamily="34" charset="0"/>
              </a:rPr>
              <a:t>Tipo de Cambio Multilateral del Vino</a:t>
            </a:r>
            <a:r>
              <a:rPr lang="es-MX" sz="1500" dirty="0">
                <a:latin typeface="Candara" panose="020E0502030303020204" pitchFamily="34" charset="0"/>
              </a:rPr>
              <a:t> (TCMV), que representa las variaciones del tipo de cambio nominal de las monedas que componen nuestra canasta exportadora de vino, comienza 2025 con un aumento, pero a un nivel inferior al alza que presenta el índice $/dólar, debido a las particularidades que enfrenta cada uno de nuestros principales mercados de destino frente al fortalecimiento global del dólar.</a:t>
            </a:r>
          </a:p>
        </p:txBody>
      </p:sp>
      <p:graphicFrame>
        <p:nvGraphicFramePr>
          <p:cNvPr id="7" name="Gráfico 6">
            <a:extLst>
              <a:ext uri="{FF2B5EF4-FFF2-40B4-BE49-F238E27FC236}">
                <a16:creationId xmlns:a16="http://schemas.microsoft.com/office/drawing/2014/main" id="{DC20CA32-BDA3-4216-92E5-FFCEBA114FA2}"/>
              </a:ext>
            </a:extLst>
          </p:cNvPr>
          <p:cNvGraphicFramePr>
            <a:graphicFrameLocks/>
          </p:cNvGraphicFramePr>
          <p:nvPr>
            <p:extLst>
              <p:ext uri="{D42A27DB-BD31-4B8C-83A1-F6EECF244321}">
                <p14:modId xmlns:p14="http://schemas.microsoft.com/office/powerpoint/2010/main" val="4002443053"/>
              </p:ext>
            </p:extLst>
          </p:nvPr>
        </p:nvGraphicFramePr>
        <p:xfrm>
          <a:off x="391256" y="3114683"/>
          <a:ext cx="6757689" cy="24892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5423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DE4869E-2231-2A1F-F78D-82D7EA5CC966}"/>
              </a:ext>
            </a:extLst>
          </p:cNvPr>
          <p:cNvSpPr txBox="1"/>
          <p:nvPr/>
        </p:nvSpPr>
        <p:spPr>
          <a:xfrm>
            <a:off x="533797" y="1892625"/>
            <a:ext cx="8567057" cy="2862322"/>
          </a:xfrm>
          <a:prstGeom prst="rect">
            <a:avLst/>
          </a:prstGeom>
          <a:noFill/>
        </p:spPr>
        <p:txBody>
          <a:bodyPr wrap="square" rtlCol="0">
            <a:spAutoFit/>
          </a:bodyPr>
          <a:lstStyle/>
          <a:p>
            <a:r>
              <a:rPr lang="es-ES_tradnl" sz="9000" dirty="0">
                <a:solidFill>
                  <a:srgbClr val="1F005C"/>
                </a:solidFill>
                <a:latin typeface="Empirica Head ExtraLight" panose="02020402060405020203" pitchFamily="18" charset="77"/>
              </a:rPr>
              <a:t>Resumen exportaciones </a:t>
            </a:r>
          </a:p>
        </p:txBody>
      </p:sp>
    </p:spTree>
    <p:extLst>
      <p:ext uri="{BB962C8B-B14F-4D97-AF65-F5344CB8AC3E}">
        <p14:creationId xmlns:p14="http://schemas.microsoft.com/office/powerpoint/2010/main" val="272846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type="body" sz="half" idx="1"/>
          </p:nvPr>
        </p:nvSpPr>
        <p:spPr>
          <a:xfrm>
            <a:off x="717176" y="848815"/>
            <a:ext cx="10838329" cy="4823014"/>
          </a:xfrm>
        </p:spPr>
        <p:txBody>
          <a:bodyPr>
            <a:noAutofit/>
          </a:bodyPr>
          <a:lstStyle/>
          <a:p>
            <a:pPr>
              <a:lnSpc>
                <a:spcPct val="80000"/>
              </a:lnSpc>
              <a:spcAft>
                <a:spcPts val="600"/>
              </a:spcAft>
            </a:pPr>
            <a:r>
              <a:rPr lang="es-ES" sz="1400" dirty="0">
                <a:latin typeface="Candara" panose="020E0502030303020204" pitchFamily="34" charset="0"/>
              </a:rPr>
              <a:t>Buen comienzo de año para las exportaciones de vino embotellado. En efecto, este mes se exportaron 4,2 millones de cajas por un valor 116 millones de dólares, lo que representa un aumento de 9,2% en volumen y de 6% en valor, respecto de enero de 2024. En tanto, el precio promedio retrocedió un -2,9% y se situó en US$27,4/caja.</a:t>
            </a:r>
          </a:p>
          <a:p>
            <a:pPr>
              <a:lnSpc>
                <a:spcPct val="80000"/>
              </a:lnSpc>
              <a:spcAft>
                <a:spcPts val="600"/>
              </a:spcAft>
            </a:pPr>
            <a:r>
              <a:rPr lang="es-ES" sz="1400" dirty="0">
                <a:latin typeface="Candara" panose="020E0502030303020204" pitchFamily="34" charset="0"/>
              </a:rPr>
              <a:t>La mayor parte de nuestros principales mercados arrancaron con buenas cifras este 2025, partiendo por Brasil, el líder, con un aumento de casi 30% en volumen y 20% en valor respecto de enero 2024. Japón, Reino Unido, Corea del Sur, Canadá, Holanda y México también registraron aumentos relevantes este mes. La sentida excepción es China que sigue bajando, esta vez un -16% en valor respecto de enero del año anterior y se aleja de los niveles acostumbrados </a:t>
            </a:r>
            <a:r>
              <a:rPr lang="es-ES" sz="1400" dirty="0" err="1">
                <a:latin typeface="Candara" panose="020E0502030303020204" pitchFamily="34" charset="0"/>
              </a:rPr>
              <a:t>pre-pandemia</a:t>
            </a:r>
            <a:r>
              <a:rPr lang="es-ES" sz="1400" dirty="0">
                <a:latin typeface="Candara" panose="020E0502030303020204" pitchFamily="34" charset="0"/>
              </a:rPr>
              <a:t>.</a:t>
            </a:r>
          </a:p>
          <a:p>
            <a:pPr>
              <a:lnSpc>
                <a:spcPct val="80000"/>
              </a:lnSpc>
              <a:spcAft>
                <a:spcPts val="600"/>
              </a:spcAft>
            </a:pPr>
            <a:r>
              <a:rPr lang="es-ES" sz="1400" dirty="0">
                <a:latin typeface="Candara" panose="020E0502030303020204" pitchFamily="34" charset="0"/>
              </a:rPr>
              <a:t>Destaca también este mes el aumento de 34% en la exportación de los vinos espumantes.</a:t>
            </a:r>
          </a:p>
          <a:p>
            <a:pPr>
              <a:lnSpc>
                <a:spcPct val="80000"/>
              </a:lnSpc>
              <a:spcAft>
                <a:spcPts val="600"/>
              </a:spcAft>
            </a:pPr>
            <a:r>
              <a:rPr lang="es-ES" sz="1400" dirty="0">
                <a:latin typeface="Candara" panose="020E0502030303020204" pitchFamily="34" charset="0"/>
              </a:rPr>
              <a:t>Si se considera el ciclo a 12 meses, las exportaciones de vino embotellado acumulan 47 millones de cajas con un retorno de 1.307 millones de dólares, lo que representa un aumento de 10,3% en volumen y de 5,1% en valor en comparación a lo exportado en el mismo año móvil anterior. La mayor parte de nuestros destinos Top 10 se han estado recuperando de las bajas arrastradas desde 2023, con la excepción de China. El precio promedio en este ciclo es de US$27,8/caja, un -4,7% por debajo del mismo año móvil anterior.</a:t>
            </a:r>
          </a:p>
          <a:p>
            <a:pPr>
              <a:lnSpc>
                <a:spcPct val="80000"/>
              </a:lnSpc>
              <a:spcAft>
                <a:spcPts val="600"/>
              </a:spcAft>
            </a:pPr>
            <a:r>
              <a:rPr lang="es-ES" sz="1400" dirty="0">
                <a:latin typeface="Candara" panose="020E0502030303020204" pitchFamily="34" charset="0"/>
              </a:rPr>
              <a:t>Brasil es el líder indiscutido en estos 12 meses y ya acumula el 18% de nuestras exportaciones de vino embotellado en volumen y el 16% de su valor. En este último año móvil, los envíos a Brasil han aumentado un 17% en volumen y valor, con 8,3 millones de cajas por un valor de US$204 millones. Varios de nuestros mercados más importantes continúan recuperándose del difícil 2023 y registran aumentos importantes, tales como, Estados Unidos, Reino Unido, Canadá y Holanda. Por su parte, China se mantiene a la baja y retrocede al 3er lugar en valor y al quinto en volumen, con un retroceso de -15% en volumen y -21% en valor en comparación al mismo año móvil anterior.</a:t>
            </a:r>
          </a:p>
          <a:p>
            <a:pPr>
              <a:lnSpc>
                <a:spcPct val="80000"/>
              </a:lnSpc>
              <a:spcAft>
                <a:spcPts val="600"/>
              </a:spcAft>
            </a:pPr>
            <a:r>
              <a:rPr lang="es-ES" sz="1400" dirty="0">
                <a:latin typeface="Candara" panose="020E0502030303020204" pitchFamily="34" charset="0"/>
              </a:rPr>
              <a:t>En doce meses y entre nuestros principales destinos de exportación, el mejor precio promedio lo ostenta Corea del sur, con US$ 35,6/caja, seguida de China, con US$33,8/caja y Canadá, con US$32,9/caja. En general, se observa una baja en los precios promedio en nuestros destinos Top ten, con la excepción de Holanda que registra un alza de 3,6% y Japón, con un tímido avance de 1,3%. Se mantienen los precios promedio de Brasil, Reino Unido, y Canadá, mientras que disminuyen los precios de los envíos para Estados Unidos, China, México, Irlanda y Corea del Sur. Todos respecto del mismo año móvil anterior.</a:t>
            </a:r>
          </a:p>
          <a:p>
            <a:pPr algn="r">
              <a:lnSpc>
                <a:spcPct val="80000"/>
              </a:lnSpc>
              <a:spcAft>
                <a:spcPts val="600"/>
              </a:spcAft>
            </a:pPr>
            <a:r>
              <a:rPr lang="es-ES" sz="1400" dirty="0">
                <a:latin typeface="Candara" panose="020E0502030303020204" pitchFamily="34" charset="0"/>
              </a:rPr>
              <a:t>Asociación de Vinos de Chile A.G.</a:t>
            </a:r>
          </a:p>
        </p:txBody>
      </p:sp>
      <p:sp>
        <p:nvSpPr>
          <p:cNvPr id="6" name="Título 3">
            <a:extLst>
              <a:ext uri="{FF2B5EF4-FFF2-40B4-BE49-F238E27FC236}">
                <a16:creationId xmlns:a16="http://schemas.microsoft.com/office/drawing/2014/main" id="{CC9C2B7B-5BCA-4F78-BB75-57CCFA404218}"/>
              </a:ext>
            </a:extLst>
          </p:cNvPr>
          <p:cNvSpPr txBox="1">
            <a:spLocks/>
          </p:cNvSpPr>
          <p:nvPr/>
        </p:nvSpPr>
        <p:spPr>
          <a:xfrm>
            <a:off x="305125" y="293493"/>
            <a:ext cx="11581750" cy="4298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Candara" panose="020E0502030303020204" pitchFamily="34" charset="0"/>
                <a:ea typeface="+mj-ea"/>
                <a:cs typeface="+mj-cs"/>
              </a:defRPr>
            </a:lvl1pPr>
          </a:lstStyle>
          <a:p>
            <a:pPr algn="ctr"/>
            <a:r>
              <a:rPr lang="es-ES" sz="2000" b="1" cap="small" dirty="0"/>
              <a:t>Buen comienzo de año para las exportaciones de vino embotellado</a:t>
            </a:r>
            <a:endParaRPr lang="en-US" sz="2000" b="1" cap="small" dirty="0"/>
          </a:p>
        </p:txBody>
      </p:sp>
    </p:spTree>
    <p:extLst>
      <p:ext uri="{BB962C8B-B14F-4D97-AF65-F5344CB8AC3E}">
        <p14:creationId xmlns:p14="http://schemas.microsoft.com/office/powerpoint/2010/main" val="281839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3"/>
          <p:cNvSpPr>
            <a:spLocks noGrp="1"/>
          </p:cNvSpPr>
          <p:nvPr>
            <p:ph type="title"/>
          </p:nvPr>
        </p:nvSpPr>
        <p:spPr>
          <a:xfrm>
            <a:off x="794536" y="108123"/>
            <a:ext cx="10515600" cy="690484"/>
          </a:xfrm>
        </p:spPr>
        <p:txBody>
          <a:bodyPr>
            <a:normAutofit/>
          </a:bodyPr>
          <a:lstStyle/>
          <a:p>
            <a:pPr algn="ctr"/>
            <a:r>
              <a:rPr lang="es-ES" sz="3600" b="1" dirty="0">
                <a:latin typeface="Candara" panose="020E0502030303020204" pitchFamily="34" charset="0"/>
              </a:rPr>
              <a:t>RESUMEN Enero 2025</a:t>
            </a:r>
            <a:endParaRPr lang="es-ES" sz="1800" b="1" dirty="0">
              <a:latin typeface="Candara" panose="020E0502030303020204" pitchFamily="34" charset="0"/>
            </a:endParaRPr>
          </a:p>
        </p:txBody>
      </p:sp>
      <p:sp>
        <p:nvSpPr>
          <p:cNvPr id="16" name="CuadroTexto 15"/>
          <p:cNvSpPr txBox="1"/>
          <p:nvPr/>
        </p:nvSpPr>
        <p:spPr>
          <a:xfrm>
            <a:off x="9156167" y="6168040"/>
            <a:ext cx="3448167"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a:t>
            </a:r>
            <a:r>
              <a:rPr lang="es-ES" sz="1100" dirty="0" err="1">
                <a:latin typeface="Candara" panose="020E0502030303020204" pitchFamily="34" charset="0"/>
              </a:rPr>
              <a:t>Intelvid</a:t>
            </a:r>
            <a:r>
              <a:rPr lang="es-ES" sz="1100" dirty="0">
                <a:latin typeface="Candara" panose="020E0502030303020204" pitchFamily="34" charset="0"/>
              </a:rPr>
              <a:t>. </a:t>
            </a:r>
          </a:p>
        </p:txBody>
      </p:sp>
      <p:pic>
        <p:nvPicPr>
          <p:cNvPr id="2" name="Imagen 1">
            <a:extLst>
              <a:ext uri="{FF2B5EF4-FFF2-40B4-BE49-F238E27FC236}">
                <a16:creationId xmlns:a16="http://schemas.microsoft.com/office/drawing/2014/main" id="{DC6CFA31-92F7-F423-5F5F-489DE48A7126}"/>
              </a:ext>
            </a:extLst>
          </p:cNvPr>
          <p:cNvPicPr>
            <a:picLocks noChangeAspect="1"/>
          </p:cNvPicPr>
          <p:nvPr/>
        </p:nvPicPr>
        <p:blipFill>
          <a:blip r:embed="rId3"/>
          <a:stretch>
            <a:fillRect/>
          </a:stretch>
        </p:blipFill>
        <p:spPr>
          <a:xfrm>
            <a:off x="206189" y="1223312"/>
            <a:ext cx="11617206" cy="4411375"/>
          </a:xfrm>
          <a:prstGeom prst="rect">
            <a:avLst/>
          </a:prstGeom>
        </p:spPr>
      </p:pic>
    </p:spTree>
    <p:extLst>
      <p:ext uri="{BB962C8B-B14F-4D97-AF65-F5344CB8AC3E}">
        <p14:creationId xmlns:p14="http://schemas.microsoft.com/office/powerpoint/2010/main" val="51823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Gráfico 66">
            <a:extLst>
              <a:ext uri="{FF2B5EF4-FFF2-40B4-BE49-F238E27FC236}">
                <a16:creationId xmlns:a16="http://schemas.microsoft.com/office/drawing/2014/main" id="{00000000-0008-0000-0200-000009000000}"/>
              </a:ext>
            </a:extLst>
          </p:cNvPr>
          <p:cNvGraphicFramePr>
            <a:graphicFrameLocks/>
          </p:cNvGraphicFramePr>
          <p:nvPr>
            <p:extLst>
              <p:ext uri="{D42A27DB-BD31-4B8C-83A1-F6EECF244321}">
                <p14:modId xmlns:p14="http://schemas.microsoft.com/office/powerpoint/2010/main" val="2263306720"/>
              </p:ext>
            </p:extLst>
          </p:nvPr>
        </p:nvGraphicFramePr>
        <p:xfrm>
          <a:off x="510023" y="4498398"/>
          <a:ext cx="2199412" cy="1317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Gráfico 61">
            <a:extLst>
              <a:ext uri="{FF2B5EF4-FFF2-40B4-BE49-F238E27FC236}">
                <a16:creationId xmlns:a16="http://schemas.microsoft.com/office/drawing/2014/main" id="{00000000-0008-0000-0200-000006000000}"/>
              </a:ext>
            </a:extLst>
          </p:cNvPr>
          <p:cNvGraphicFramePr>
            <a:graphicFrameLocks/>
          </p:cNvGraphicFramePr>
          <p:nvPr>
            <p:extLst>
              <p:ext uri="{D42A27DB-BD31-4B8C-83A1-F6EECF244321}">
                <p14:modId xmlns:p14="http://schemas.microsoft.com/office/powerpoint/2010/main" val="574920408"/>
              </p:ext>
            </p:extLst>
          </p:nvPr>
        </p:nvGraphicFramePr>
        <p:xfrm>
          <a:off x="4123728" y="1435357"/>
          <a:ext cx="2115088" cy="13171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Gráfico 4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716794271"/>
              </p:ext>
            </p:extLst>
          </p:nvPr>
        </p:nvGraphicFramePr>
        <p:xfrm>
          <a:off x="561104" y="1429315"/>
          <a:ext cx="2115088" cy="1317146"/>
        </p:xfrm>
        <a:graphic>
          <a:graphicData uri="http://schemas.openxmlformats.org/drawingml/2006/chart">
            <c:chart xmlns:c="http://schemas.openxmlformats.org/drawingml/2006/chart" xmlns:r="http://schemas.openxmlformats.org/officeDocument/2006/relationships" r:id="rId5"/>
          </a:graphicData>
        </a:graphic>
      </p:graphicFrame>
      <p:sp>
        <p:nvSpPr>
          <p:cNvPr id="2" name="Título 1"/>
          <p:cNvSpPr>
            <a:spLocks noGrp="1"/>
          </p:cNvSpPr>
          <p:nvPr>
            <p:ph type="title" idx="4294967295"/>
          </p:nvPr>
        </p:nvSpPr>
        <p:spPr>
          <a:xfrm>
            <a:off x="0" y="102126"/>
            <a:ext cx="6828183" cy="547853"/>
          </a:xfrm>
        </p:spPr>
        <p:txBody>
          <a:bodyPr>
            <a:normAutofit fontScale="90000"/>
          </a:bodyPr>
          <a:lstStyle/>
          <a:p>
            <a:pPr algn="ctr"/>
            <a:r>
              <a:rPr lang="es-ES" sz="3600" dirty="0">
                <a:latin typeface="Candara" panose="020E0502030303020204" pitchFamily="34" charset="0"/>
              </a:rPr>
              <a:t>Exportaciones de vino embotellado</a:t>
            </a:r>
          </a:p>
        </p:txBody>
      </p:sp>
      <p:sp>
        <p:nvSpPr>
          <p:cNvPr id="42" name="CuadroTexto 41"/>
          <p:cNvSpPr txBox="1"/>
          <p:nvPr/>
        </p:nvSpPr>
        <p:spPr>
          <a:xfrm>
            <a:off x="7030682" y="1154011"/>
            <a:ext cx="4746678" cy="4661533"/>
          </a:xfrm>
          <a:prstGeom prst="rect">
            <a:avLst/>
          </a:prstGeom>
          <a:noFill/>
        </p:spPr>
        <p:txBody>
          <a:bodyPr wrap="square" rtlCol="0">
            <a:spAutoFit/>
          </a:bodyPr>
          <a:lstStyle/>
          <a:p>
            <a:pPr marL="182563" indent="-182563" algn="just">
              <a:lnSpc>
                <a:spcPct val="80000"/>
              </a:lnSpc>
              <a:spcAft>
                <a:spcPts val="600"/>
              </a:spcAft>
              <a:buFont typeface="Arial" panose="020B0604020202020204" pitchFamily="34" charset="0"/>
              <a:buChar char="•"/>
            </a:pPr>
            <a:r>
              <a:rPr lang="es-ES" sz="1600" b="1" dirty="0">
                <a:latin typeface="Candara" panose="020E0502030303020204" pitchFamily="34" charset="0"/>
              </a:rPr>
              <a:t>Buen comienzo de año para las exportaciones de vino embotellado</a:t>
            </a:r>
            <a:r>
              <a:rPr lang="es-ES" sz="1600" dirty="0">
                <a:latin typeface="Candara" panose="020E0502030303020204" pitchFamily="34" charset="0"/>
              </a:rPr>
              <a:t>. En efecto, este mes se exportaron</a:t>
            </a:r>
            <a:r>
              <a:rPr lang="es-ES" sz="1600" b="1" dirty="0">
                <a:latin typeface="Candara" panose="020E0502030303020204" pitchFamily="34" charset="0"/>
              </a:rPr>
              <a:t> 4,2 millones de cajas por un valor 116 millones de dólares</a:t>
            </a:r>
            <a:r>
              <a:rPr lang="es-ES" sz="1600" dirty="0">
                <a:latin typeface="Candara" panose="020E0502030303020204" pitchFamily="34" charset="0"/>
              </a:rPr>
              <a:t>, lo que representa </a:t>
            </a:r>
            <a:r>
              <a:rPr lang="es-ES" sz="1600" b="1" dirty="0">
                <a:latin typeface="Candara" panose="020E0502030303020204" pitchFamily="34" charset="0"/>
              </a:rPr>
              <a:t>un aumento de 9,2% en volumen y de 6% en valor</a:t>
            </a:r>
            <a:r>
              <a:rPr lang="es-ES" sz="1600" dirty="0">
                <a:latin typeface="Candara" panose="020E0502030303020204" pitchFamily="34" charset="0"/>
              </a:rPr>
              <a:t>, respecto de enero de 2024. Varios de nuestros principales destinos presentaron aumentos este mes. En tanto, el precio promedio retrocedió un -2,9% y se situó en US$27,4/caja.</a:t>
            </a:r>
          </a:p>
          <a:p>
            <a:pPr marL="182563" indent="-182563" algn="just">
              <a:lnSpc>
                <a:spcPct val="80000"/>
              </a:lnSpc>
              <a:spcAft>
                <a:spcPts val="600"/>
              </a:spcAft>
              <a:buFont typeface="Arial" panose="020B0604020202020204" pitchFamily="34" charset="0"/>
              <a:buChar char="•"/>
            </a:pPr>
            <a:endParaRPr lang="es-ES" sz="1600" dirty="0">
              <a:latin typeface="Candara" panose="020E0502030303020204" pitchFamily="34" charset="0"/>
            </a:endParaRPr>
          </a:p>
          <a:p>
            <a:pPr algn="just">
              <a:lnSpc>
                <a:spcPct val="80000"/>
              </a:lnSpc>
              <a:spcAft>
                <a:spcPts val="600"/>
              </a:spcAft>
            </a:pPr>
            <a:endParaRPr lang="es-ES" sz="1600" dirty="0">
              <a:latin typeface="Candara" panose="020E0502030303020204" pitchFamily="34" charset="0"/>
            </a:endParaRPr>
          </a:p>
          <a:p>
            <a:pPr marL="182563" indent="-182563" algn="just">
              <a:lnSpc>
                <a:spcPct val="80000"/>
              </a:lnSpc>
              <a:spcAft>
                <a:spcPts val="600"/>
              </a:spcAft>
              <a:buFont typeface="Arial" panose="020B0604020202020204" pitchFamily="34" charset="0"/>
              <a:buChar char="•"/>
            </a:pPr>
            <a:r>
              <a:rPr lang="es-ES" sz="1600" dirty="0">
                <a:latin typeface="Candara" panose="020E0502030303020204" pitchFamily="34" charset="0"/>
              </a:rPr>
              <a:t>Si se considera </a:t>
            </a:r>
            <a:r>
              <a:rPr lang="es-ES" sz="1600" b="1" dirty="0">
                <a:latin typeface="Candara" panose="020E0502030303020204" pitchFamily="34" charset="0"/>
              </a:rPr>
              <a:t>el ciclo a 12 meses, las exportaciones acumulan 47 millones de cajas con un retorno de 1.307 millones de dólares</a:t>
            </a:r>
            <a:r>
              <a:rPr lang="es-ES" sz="1600" dirty="0">
                <a:latin typeface="Candara" panose="020E0502030303020204" pitchFamily="34" charset="0"/>
              </a:rPr>
              <a:t>, lo que representa </a:t>
            </a:r>
            <a:r>
              <a:rPr lang="es-ES" sz="1600" b="1" dirty="0">
                <a:latin typeface="Candara" panose="020E0502030303020204" pitchFamily="34" charset="0"/>
              </a:rPr>
              <a:t>un aumento de 10,3% en volumen y de 5,1% en valor</a:t>
            </a:r>
            <a:r>
              <a:rPr lang="es-ES" sz="1600" dirty="0">
                <a:latin typeface="Candara" panose="020E0502030303020204" pitchFamily="34" charset="0"/>
              </a:rPr>
              <a:t> en comparación a lo exportado en el mismo año móvil anterior. La mayor parte de nuestros destinos Top 10 se han estado recuperando de las bajas arrastradas desde 2023, con la excepción de China. El precio promedio en este ciclo es de US$27,8/caja, un -4,7% por debajo del mismo ciclo anterior.</a:t>
            </a:r>
          </a:p>
        </p:txBody>
      </p:sp>
      <p:sp>
        <p:nvSpPr>
          <p:cNvPr id="46" name="CuadroTexto 45"/>
          <p:cNvSpPr txBox="1"/>
          <p:nvPr/>
        </p:nvSpPr>
        <p:spPr>
          <a:xfrm>
            <a:off x="4192959" y="6170923"/>
            <a:ext cx="3012340" cy="246221"/>
          </a:xfrm>
          <a:prstGeom prst="rect">
            <a:avLst/>
          </a:prstGeom>
          <a:noFill/>
        </p:spPr>
        <p:txBody>
          <a:bodyPr wrap="square" rtlCol="0">
            <a:spAutoFit/>
          </a:bodyPr>
          <a:lstStyle/>
          <a:p>
            <a:r>
              <a:rPr lang="es-ES" sz="1000" dirty="0">
                <a:latin typeface="Candara" panose="020E0502030303020204" pitchFamily="34" charset="0"/>
              </a:rPr>
              <a:t>Fuente: Elaboración propia a partir de </a:t>
            </a:r>
            <a:r>
              <a:rPr lang="es-ES" sz="1000" dirty="0" err="1">
                <a:latin typeface="Candara" panose="020E0502030303020204" pitchFamily="34" charset="0"/>
              </a:rPr>
              <a:t>Intelvid</a:t>
            </a:r>
            <a:r>
              <a:rPr lang="es-ES" sz="1000" dirty="0">
                <a:latin typeface="Candara" panose="020E0502030303020204" pitchFamily="34" charset="0"/>
              </a:rPr>
              <a:t>.</a:t>
            </a:r>
          </a:p>
        </p:txBody>
      </p:sp>
      <p:sp>
        <p:nvSpPr>
          <p:cNvPr id="3" name="CuadroTexto 2"/>
          <p:cNvSpPr txBox="1"/>
          <p:nvPr/>
        </p:nvSpPr>
        <p:spPr>
          <a:xfrm>
            <a:off x="650342" y="1627872"/>
            <a:ext cx="766888"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sp>
        <p:nvSpPr>
          <p:cNvPr id="25" name="CuadroTexto 24"/>
          <p:cNvSpPr txBox="1"/>
          <p:nvPr/>
        </p:nvSpPr>
        <p:spPr>
          <a:xfrm>
            <a:off x="1806511" y="1621024"/>
            <a:ext cx="766159"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cxnSp>
        <p:nvCxnSpPr>
          <p:cNvPr id="55" name="Conector recto 54">
            <a:extLst>
              <a:ext uri="{FF2B5EF4-FFF2-40B4-BE49-F238E27FC236}">
                <a16:creationId xmlns:a16="http://schemas.microsoft.com/office/drawing/2014/main" id="{8B57794A-5F35-42BF-9D8A-18D59A3B06CD}"/>
              </a:ext>
            </a:extLst>
          </p:cNvPr>
          <p:cNvCxnSpPr>
            <a:cxnSpLocks/>
          </p:cNvCxnSpPr>
          <p:nvPr/>
        </p:nvCxnSpPr>
        <p:spPr>
          <a:xfrm>
            <a:off x="364873" y="1299859"/>
            <a:ext cx="6179579" cy="0"/>
          </a:xfrm>
          <a:prstGeom prst="line">
            <a:avLst/>
          </a:prstGeom>
          <a:ln w="127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9" name="CuadroTexto 58">
            <a:extLst>
              <a:ext uri="{FF2B5EF4-FFF2-40B4-BE49-F238E27FC236}">
                <a16:creationId xmlns:a16="http://schemas.microsoft.com/office/drawing/2014/main" id="{60542DED-6596-470F-BF36-15DA1B2C40AA}"/>
              </a:ext>
            </a:extLst>
          </p:cNvPr>
          <p:cNvSpPr txBox="1"/>
          <p:nvPr/>
        </p:nvSpPr>
        <p:spPr>
          <a:xfrm>
            <a:off x="2787979" y="1208890"/>
            <a:ext cx="1293351" cy="199527"/>
          </a:xfrm>
          <a:prstGeom prst="rect">
            <a:avLst/>
          </a:prstGeom>
          <a:solidFill>
            <a:schemeClr val="accent1">
              <a:lumMod val="20000"/>
              <a:lumOff val="80000"/>
            </a:schemeClr>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Enero</a:t>
            </a:r>
          </a:p>
        </p:txBody>
      </p:sp>
      <p:sp>
        <p:nvSpPr>
          <p:cNvPr id="33" name="CuadroTexto 32">
            <a:extLst>
              <a:ext uri="{FF2B5EF4-FFF2-40B4-BE49-F238E27FC236}">
                <a16:creationId xmlns:a16="http://schemas.microsoft.com/office/drawing/2014/main" id="{A8AB001F-7669-4DE1-83F8-54380779C54A}"/>
              </a:ext>
            </a:extLst>
          </p:cNvPr>
          <p:cNvSpPr txBox="1"/>
          <p:nvPr/>
        </p:nvSpPr>
        <p:spPr>
          <a:xfrm>
            <a:off x="694490" y="4130413"/>
            <a:ext cx="766888" cy="336952"/>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sp>
        <p:nvSpPr>
          <p:cNvPr id="34" name="CuadroTexto 33">
            <a:extLst>
              <a:ext uri="{FF2B5EF4-FFF2-40B4-BE49-F238E27FC236}">
                <a16:creationId xmlns:a16="http://schemas.microsoft.com/office/drawing/2014/main" id="{EC0A3562-D92D-400F-A8B6-A69C3E89DF8C}"/>
              </a:ext>
            </a:extLst>
          </p:cNvPr>
          <p:cNvSpPr txBox="1"/>
          <p:nvPr/>
        </p:nvSpPr>
        <p:spPr>
          <a:xfrm>
            <a:off x="1789893" y="4110436"/>
            <a:ext cx="766159" cy="329321"/>
          </a:xfrm>
          <a:prstGeom prst="rect">
            <a:avLst/>
          </a:prstGeom>
          <a:noFill/>
        </p:spPr>
        <p:txBody>
          <a:bodyPr wrap="square" rtlCol="0">
            <a:spAutoFit/>
          </a:bodyPr>
          <a:lstStyle/>
          <a:p>
            <a:pPr algn="ctr">
              <a:lnSpc>
                <a:spcPct val="70000"/>
              </a:lnSpc>
            </a:pPr>
            <a:r>
              <a:rPr lang="es-ES" sz="1100" b="1" dirty="0">
                <a:solidFill>
                  <a:schemeClr val="tx1">
                    <a:lumMod val="75000"/>
                    <a:lumOff val="25000"/>
                  </a:schemeClr>
                </a:solidFill>
                <a:latin typeface="Candara" panose="020E0502030303020204" pitchFamily="34" charset="0"/>
              </a:rPr>
              <a:t>millones de cajas</a:t>
            </a:r>
          </a:p>
        </p:txBody>
      </p:sp>
      <p:sp>
        <p:nvSpPr>
          <p:cNvPr id="47" name="CuadroTexto 46"/>
          <p:cNvSpPr txBox="1"/>
          <p:nvPr/>
        </p:nvSpPr>
        <p:spPr>
          <a:xfrm>
            <a:off x="4106384" y="1646801"/>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graphicFrame>
        <p:nvGraphicFramePr>
          <p:cNvPr id="69" name="Gráfico 68">
            <a:extLst>
              <a:ext uri="{FF2B5EF4-FFF2-40B4-BE49-F238E27FC236}">
                <a16:creationId xmlns:a16="http://schemas.microsoft.com/office/drawing/2014/main" id="{00000000-0008-0000-0200-00000A000000}"/>
              </a:ext>
            </a:extLst>
          </p:cNvPr>
          <p:cNvGraphicFramePr>
            <a:graphicFrameLocks/>
          </p:cNvGraphicFramePr>
          <p:nvPr>
            <p:extLst>
              <p:ext uri="{D42A27DB-BD31-4B8C-83A1-F6EECF244321}">
                <p14:modId xmlns:p14="http://schemas.microsoft.com/office/powerpoint/2010/main" val="2837863670"/>
              </p:ext>
            </p:extLst>
          </p:nvPr>
        </p:nvGraphicFramePr>
        <p:xfrm>
          <a:off x="4023107" y="4504924"/>
          <a:ext cx="2181424" cy="13106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1880202604"/>
              </p:ext>
            </p:extLst>
          </p:nvPr>
        </p:nvGraphicFramePr>
        <p:xfrm>
          <a:off x="-68263" y="1028700"/>
          <a:ext cx="733426" cy="200025"/>
        </p:xfrm>
        <a:graphic>
          <a:graphicData uri="http://schemas.openxmlformats.org/presentationml/2006/ole">
            <mc:AlternateContent xmlns:mc="http://schemas.openxmlformats.org/markup-compatibility/2006">
              <mc:Choice xmlns:v="urn:schemas-microsoft-com:vml" Requires="v">
                <p:oleObj name="Worksheet" r:id="rId7" imgW="733255" imgH="200179" progId="Excel.Sheet.12">
                  <p:link/>
                </p:oleObj>
              </mc:Choice>
              <mc:Fallback>
                <p:oleObj name="Worksheet" r:id="rId7" imgW="733255" imgH="200179" progId="Excel.Sheet.12">
                  <p:link/>
                  <p:pic>
                    <p:nvPicPr>
                      <p:cNvPr id="0" name=""/>
                      <p:cNvPicPr/>
                      <p:nvPr/>
                    </p:nvPicPr>
                    <p:blipFill>
                      <a:blip r:embed="rId8"/>
                      <a:stretch>
                        <a:fillRect/>
                      </a:stretch>
                    </p:blipFill>
                    <p:spPr>
                      <a:xfrm>
                        <a:off x="-68263" y="1028700"/>
                        <a:ext cx="733426" cy="200025"/>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895798851"/>
              </p:ext>
            </p:extLst>
          </p:nvPr>
        </p:nvGraphicFramePr>
        <p:xfrm>
          <a:off x="1385888" y="1611313"/>
          <a:ext cx="685800" cy="200025"/>
        </p:xfrm>
        <a:graphic>
          <a:graphicData uri="http://schemas.openxmlformats.org/presentationml/2006/ole">
            <mc:AlternateContent xmlns:mc="http://schemas.openxmlformats.org/markup-compatibility/2006">
              <mc:Choice xmlns:v="urn:schemas-microsoft-com:vml" Requires="v">
                <p:oleObj name="Worksheet" r:id="rId9" imgW="685713" imgH="200179" progId="Excel.Sheet.12">
                  <p:link/>
                </p:oleObj>
              </mc:Choice>
              <mc:Fallback>
                <p:oleObj name="Worksheet" r:id="rId9" imgW="685713" imgH="200179" progId="Excel.Sheet.12">
                  <p:link/>
                  <p:pic>
                    <p:nvPicPr>
                      <p:cNvPr id="0" name=""/>
                      <p:cNvPicPr/>
                      <p:nvPr/>
                    </p:nvPicPr>
                    <p:blipFill>
                      <a:blip r:embed="rId10"/>
                      <a:stretch>
                        <a:fillRect/>
                      </a:stretch>
                    </p:blipFill>
                    <p:spPr>
                      <a:xfrm>
                        <a:off x="1385888" y="1611313"/>
                        <a:ext cx="685800" cy="200025"/>
                      </a:xfrm>
                      <a:prstGeom prst="rect">
                        <a:avLst/>
                      </a:prstGeom>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676218878"/>
              </p:ext>
            </p:extLst>
          </p:nvPr>
        </p:nvGraphicFramePr>
        <p:xfrm>
          <a:off x="1344613" y="1817688"/>
          <a:ext cx="825500" cy="200025"/>
        </p:xfrm>
        <a:graphic>
          <a:graphicData uri="http://schemas.openxmlformats.org/presentationml/2006/ole">
            <mc:AlternateContent xmlns:mc="http://schemas.openxmlformats.org/markup-compatibility/2006">
              <mc:Choice xmlns:v="urn:schemas-microsoft-com:vml" Requires="v">
                <p:oleObj name="Worksheet" r:id="rId11" imgW="733255" imgH="200179" progId="Excel.Sheet.12">
                  <p:link/>
                </p:oleObj>
              </mc:Choice>
              <mc:Fallback>
                <p:oleObj name="Worksheet" r:id="rId11" imgW="733255" imgH="200179" progId="Excel.Sheet.12">
                  <p:link/>
                  <p:pic>
                    <p:nvPicPr>
                      <p:cNvPr id="0" name=""/>
                      <p:cNvPicPr/>
                      <p:nvPr/>
                    </p:nvPicPr>
                    <p:blipFill>
                      <a:blip r:embed="rId12"/>
                      <a:stretch>
                        <a:fillRect/>
                      </a:stretch>
                    </p:blipFill>
                    <p:spPr>
                      <a:xfrm>
                        <a:off x="1344613" y="1817688"/>
                        <a:ext cx="825500" cy="200025"/>
                      </a:xfrm>
                      <a:prstGeom prst="rect">
                        <a:avLst/>
                      </a:prstGeom>
                    </p:spPr>
                  </p:pic>
                </p:oleObj>
              </mc:Fallback>
            </mc:AlternateContent>
          </a:graphicData>
        </a:graphic>
      </p:graphicFrame>
      <p:graphicFrame>
        <p:nvGraphicFramePr>
          <p:cNvPr id="11" name="Objeto 10"/>
          <p:cNvGraphicFramePr>
            <a:graphicFrameLocks noChangeAspect="1"/>
          </p:cNvGraphicFramePr>
          <p:nvPr>
            <p:extLst>
              <p:ext uri="{D42A27DB-BD31-4B8C-83A1-F6EECF244321}">
                <p14:modId xmlns:p14="http://schemas.microsoft.com/office/powerpoint/2010/main" val="1612447315"/>
              </p:ext>
            </p:extLst>
          </p:nvPr>
        </p:nvGraphicFramePr>
        <p:xfrm>
          <a:off x="661988" y="1460500"/>
          <a:ext cx="762000" cy="200025"/>
        </p:xfrm>
        <a:graphic>
          <a:graphicData uri="http://schemas.openxmlformats.org/presentationml/2006/ole">
            <mc:AlternateContent xmlns:mc="http://schemas.openxmlformats.org/markup-compatibility/2006">
              <mc:Choice xmlns:v="urn:schemas-microsoft-com:vml" Requires="v">
                <p:oleObj name="Worksheet" r:id="rId13" imgW="762058" imgH="200179" progId="Excel.Sheet.12">
                  <p:link/>
                </p:oleObj>
              </mc:Choice>
              <mc:Fallback>
                <p:oleObj name="Worksheet" r:id="rId13" imgW="762058" imgH="200179" progId="Excel.Sheet.12">
                  <p:link/>
                  <p:pic>
                    <p:nvPicPr>
                      <p:cNvPr id="0" name=""/>
                      <p:cNvPicPr/>
                      <p:nvPr/>
                    </p:nvPicPr>
                    <p:blipFill>
                      <a:blip r:embed="rId14"/>
                      <a:stretch>
                        <a:fillRect/>
                      </a:stretch>
                    </p:blipFill>
                    <p:spPr>
                      <a:xfrm>
                        <a:off x="661988" y="1460500"/>
                        <a:ext cx="762000" cy="200025"/>
                      </a:xfrm>
                      <a:prstGeom prst="rect">
                        <a:avLst/>
                      </a:prstGeom>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2612423048"/>
              </p:ext>
            </p:extLst>
          </p:nvPr>
        </p:nvGraphicFramePr>
        <p:xfrm>
          <a:off x="1774825" y="1462088"/>
          <a:ext cx="771525" cy="200025"/>
        </p:xfrm>
        <a:graphic>
          <a:graphicData uri="http://schemas.openxmlformats.org/presentationml/2006/ole">
            <mc:AlternateContent xmlns:mc="http://schemas.openxmlformats.org/markup-compatibility/2006">
              <mc:Choice xmlns:v="urn:schemas-microsoft-com:vml" Requires="v">
                <p:oleObj name="Worksheet" r:id="rId15" imgW="771427" imgH="200179" progId="Excel.Sheet.12">
                  <p:link/>
                </p:oleObj>
              </mc:Choice>
              <mc:Fallback>
                <p:oleObj name="Worksheet" r:id="rId15" imgW="771427" imgH="200179" progId="Excel.Sheet.12">
                  <p:link/>
                  <p:pic>
                    <p:nvPicPr>
                      <p:cNvPr id="0" name=""/>
                      <p:cNvPicPr/>
                      <p:nvPr/>
                    </p:nvPicPr>
                    <p:blipFill>
                      <a:blip r:embed="rId16"/>
                      <a:stretch>
                        <a:fillRect/>
                      </a:stretch>
                    </p:blipFill>
                    <p:spPr>
                      <a:xfrm>
                        <a:off x="1774825" y="1462088"/>
                        <a:ext cx="771525" cy="200025"/>
                      </a:xfrm>
                      <a:prstGeom prst="rect">
                        <a:avLst/>
                      </a:prstGeom>
                    </p:spPr>
                  </p:pic>
                </p:oleObj>
              </mc:Fallback>
            </mc:AlternateContent>
          </a:graphicData>
        </a:graphic>
      </p:graphicFrame>
      <p:sp>
        <p:nvSpPr>
          <p:cNvPr id="48" name="CuadroTexto 47"/>
          <p:cNvSpPr txBox="1"/>
          <p:nvPr/>
        </p:nvSpPr>
        <p:spPr>
          <a:xfrm>
            <a:off x="5300222" y="1648030"/>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graphicFrame>
        <p:nvGraphicFramePr>
          <p:cNvPr id="13" name="Objeto 12"/>
          <p:cNvGraphicFramePr>
            <a:graphicFrameLocks noChangeAspect="1"/>
          </p:cNvGraphicFramePr>
          <p:nvPr>
            <p:extLst>
              <p:ext uri="{D42A27DB-BD31-4B8C-83A1-F6EECF244321}">
                <p14:modId xmlns:p14="http://schemas.microsoft.com/office/powerpoint/2010/main" val="2799567568"/>
              </p:ext>
            </p:extLst>
          </p:nvPr>
        </p:nvGraphicFramePr>
        <p:xfrm>
          <a:off x="4246563" y="1490663"/>
          <a:ext cx="762000" cy="200025"/>
        </p:xfrm>
        <a:graphic>
          <a:graphicData uri="http://schemas.openxmlformats.org/presentationml/2006/ole">
            <mc:AlternateContent xmlns:mc="http://schemas.openxmlformats.org/markup-compatibility/2006">
              <mc:Choice xmlns:v="urn:schemas-microsoft-com:vml" Requires="v">
                <p:oleObj name="Worksheet" r:id="rId17" imgW="762058" imgH="200179" progId="Excel.Sheet.12">
                  <p:link/>
                </p:oleObj>
              </mc:Choice>
              <mc:Fallback>
                <p:oleObj name="Worksheet" r:id="rId17" imgW="762058" imgH="200179" progId="Excel.Sheet.12">
                  <p:link/>
                  <p:pic>
                    <p:nvPicPr>
                      <p:cNvPr id="0" name=""/>
                      <p:cNvPicPr/>
                      <p:nvPr/>
                    </p:nvPicPr>
                    <p:blipFill>
                      <a:blip r:embed="rId18"/>
                      <a:stretch>
                        <a:fillRect/>
                      </a:stretch>
                    </p:blipFill>
                    <p:spPr>
                      <a:xfrm>
                        <a:off x="4246563" y="1490663"/>
                        <a:ext cx="762000" cy="200025"/>
                      </a:xfrm>
                      <a:prstGeom prst="rect">
                        <a:avLst/>
                      </a:prstGeom>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1042416627"/>
              </p:ext>
            </p:extLst>
          </p:nvPr>
        </p:nvGraphicFramePr>
        <p:xfrm>
          <a:off x="5364163" y="1501775"/>
          <a:ext cx="771525" cy="200025"/>
        </p:xfrm>
        <a:graphic>
          <a:graphicData uri="http://schemas.openxmlformats.org/presentationml/2006/ole">
            <mc:AlternateContent xmlns:mc="http://schemas.openxmlformats.org/markup-compatibility/2006">
              <mc:Choice xmlns:v="urn:schemas-microsoft-com:vml" Requires="v">
                <p:oleObj name="Worksheet" r:id="rId19" imgW="771427" imgH="200179" progId="Excel.Sheet.12">
                  <p:link/>
                </p:oleObj>
              </mc:Choice>
              <mc:Fallback>
                <p:oleObj name="Worksheet" r:id="rId19" imgW="771427" imgH="200179" progId="Excel.Sheet.12">
                  <p:link/>
                  <p:pic>
                    <p:nvPicPr>
                      <p:cNvPr id="0" name=""/>
                      <p:cNvPicPr/>
                      <p:nvPr/>
                    </p:nvPicPr>
                    <p:blipFill>
                      <a:blip r:embed="rId20"/>
                      <a:stretch>
                        <a:fillRect/>
                      </a:stretch>
                    </p:blipFill>
                    <p:spPr>
                      <a:xfrm>
                        <a:off x="5364163" y="1501775"/>
                        <a:ext cx="771525" cy="200025"/>
                      </a:xfrm>
                      <a:prstGeom prst="rect">
                        <a:avLst/>
                      </a:prstGeom>
                    </p:spPr>
                  </p:pic>
                </p:oleObj>
              </mc:Fallback>
            </mc:AlternateContent>
          </a:graphicData>
        </a:graphic>
      </p:graphicFrame>
      <p:graphicFrame>
        <p:nvGraphicFramePr>
          <p:cNvPr id="15" name="Objeto 14"/>
          <p:cNvGraphicFramePr>
            <a:graphicFrameLocks noChangeAspect="1"/>
          </p:cNvGraphicFramePr>
          <p:nvPr>
            <p:extLst>
              <p:ext uri="{D42A27DB-BD31-4B8C-83A1-F6EECF244321}">
                <p14:modId xmlns:p14="http://schemas.microsoft.com/office/powerpoint/2010/main" val="1243733018"/>
              </p:ext>
            </p:extLst>
          </p:nvPr>
        </p:nvGraphicFramePr>
        <p:xfrm>
          <a:off x="4933950" y="1817688"/>
          <a:ext cx="793750" cy="200025"/>
        </p:xfrm>
        <a:graphic>
          <a:graphicData uri="http://schemas.openxmlformats.org/presentationml/2006/ole">
            <mc:AlternateContent xmlns:mc="http://schemas.openxmlformats.org/markup-compatibility/2006">
              <mc:Choice xmlns:v="urn:schemas-microsoft-com:vml" Requires="v">
                <p:oleObj name="Worksheet" r:id="rId21" imgW="733255" imgH="200179" progId="Excel.Sheet.12">
                  <p:link/>
                </p:oleObj>
              </mc:Choice>
              <mc:Fallback>
                <p:oleObj name="Worksheet" r:id="rId21" imgW="733255" imgH="200179" progId="Excel.Sheet.12">
                  <p:link/>
                  <p:pic>
                    <p:nvPicPr>
                      <p:cNvPr id="0" name=""/>
                      <p:cNvPicPr/>
                      <p:nvPr/>
                    </p:nvPicPr>
                    <p:blipFill>
                      <a:blip r:embed="rId22"/>
                      <a:stretch>
                        <a:fillRect/>
                      </a:stretch>
                    </p:blipFill>
                    <p:spPr>
                      <a:xfrm>
                        <a:off x="4933950" y="1817688"/>
                        <a:ext cx="793750" cy="200025"/>
                      </a:xfrm>
                      <a:prstGeom prst="rect">
                        <a:avLst/>
                      </a:prstGeom>
                    </p:spPr>
                  </p:pic>
                </p:oleObj>
              </mc:Fallback>
            </mc:AlternateContent>
          </a:graphicData>
        </a:graphic>
      </p:graphicFrame>
      <p:graphicFrame>
        <p:nvGraphicFramePr>
          <p:cNvPr id="22" name="Objeto 21"/>
          <p:cNvGraphicFramePr>
            <a:graphicFrameLocks noChangeAspect="1"/>
          </p:cNvGraphicFramePr>
          <p:nvPr>
            <p:extLst>
              <p:ext uri="{D42A27DB-BD31-4B8C-83A1-F6EECF244321}">
                <p14:modId xmlns:p14="http://schemas.microsoft.com/office/powerpoint/2010/main" val="2626670269"/>
              </p:ext>
            </p:extLst>
          </p:nvPr>
        </p:nvGraphicFramePr>
        <p:xfrm>
          <a:off x="687388" y="3968750"/>
          <a:ext cx="762000" cy="200025"/>
        </p:xfrm>
        <a:graphic>
          <a:graphicData uri="http://schemas.openxmlformats.org/presentationml/2006/ole">
            <mc:AlternateContent xmlns:mc="http://schemas.openxmlformats.org/markup-compatibility/2006">
              <mc:Choice xmlns:v="urn:schemas-microsoft-com:vml" Requires="v">
                <p:oleObj name="Worksheet" r:id="rId23" imgW="762058" imgH="200179" progId="Excel.Sheet.12">
                  <p:link/>
                </p:oleObj>
              </mc:Choice>
              <mc:Fallback>
                <p:oleObj name="Worksheet" r:id="rId23" imgW="762058" imgH="200179" progId="Excel.Sheet.12">
                  <p:link/>
                  <p:pic>
                    <p:nvPicPr>
                      <p:cNvPr id="0" name=""/>
                      <p:cNvPicPr/>
                      <p:nvPr/>
                    </p:nvPicPr>
                    <p:blipFill>
                      <a:blip r:embed="rId24"/>
                      <a:stretch>
                        <a:fillRect/>
                      </a:stretch>
                    </p:blipFill>
                    <p:spPr>
                      <a:xfrm>
                        <a:off x="687388" y="3968750"/>
                        <a:ext cx="762000" cy="200025"/>
                      </a:xfrm>
                      <a:prstGeom prst="rect">
                        <a:avLst/>
                      </a:prstGeom>
                    </p:spPr>
                  </p:pic>
                </p:oleObj>
              </mc:Fallback>
            </mc:AlternateContent>
          </a:graphicData>
        </a:graphic>
      </p:graphicFrame>
      <p:graphicFrame>
        <p:nvGraphicFramePr>
          <p:cNvPr id="23" name="Objeto 22"/>
          <p:cNvGraphicFramePr>
            <a:graphicFrameLocks noChangeAspect="1"/>
          </p:cNvGraphicFramePr>
          <p:nvPr>
            <p:extLst>
              <p:ext uri="{D42A27DB-BD31-4B8C-83A1-F6EECF244321}">
                <p14:modId xmlns:p14="http://schemas.microsoft.com/office/powerpoint/2010/main" val="3356538684"/>
              </p:ext>
            </p:extLst>
          </p:nvPr>
        </p:nvGraphicFramePr>
        <p:xfrm>
          <a:off x="1755775" y="3968750"/>
          <a:ext cx="771525" cy="200025"/>
        </p:xfrm>
        <a:graphic>
          <a:graphicData uri="http://schemas.openxmlformats.org/presentationml/2006/ole">
            <mc:AlternateContent xmlns:mc="http://schemas.openxmlformats.org/markup-compatibility/2006">
              <mc:Choice xmlns:v="urn:schemas-microsoft-com:vml" Requires="v">
                <p:oleObj name="Worksheet" r:id="rId25" imgW="771427" imgH="200179" progId="Excel.Sheet.12">
                  <p:link/>
                </p:oleObj>
              </mc:Choice>
              <mc:Fallback>
                <p:oleObj name="Worksheet" r:id="rId25" imgW="771427" imgH="200179" progId="Excel.Sheet.12">
                  <p:link/>
                  <p:pic>
                    <p:nvPicPr>
                      <p:cNvPr id="0" name=""/>
                      <p:cNvPicPr/>
                      <p:nvPr/>
                    </p:nvPicPr>
                    <p:blipFill>
                      <a:blip r:embed="rId26"/>
                      <a:stretch>
                        <a:fillRect/>
                      </a:stretch>
                    </p:blipFill>
                    <p:spPr>
                      <a:xfrm>
                        <a:off x="1755775" y="3968750"/>
                        <a:ext cx="771525" cy="200025"/>
                      </a:xfrm>
                      <a:prstGeom prst="rect">
                        <a:avLst/>
                      </a:prstGeom>
                    </p:spPr>
                  </p:pic>
                </p:oleObj>
              </mc:Fallback>
            </mc:AlternateContent>
          </a:graphicData>
        </a:graphic>
      </p:graphicFrame>
      <p:graphicFrame>
        <p:nvGraphicFramePr>
          <p:cNvPr id="24" name="Objeto 23"/>
          <p:cNvGraphicFramePr>
            <a:graphicFrameLocks noChangeAspect="1"/>
          </p:cNvGraphicFramePr>
          <p:nvPr>
            <p:extLst>
              <p:ext uri="{D42A27DB-BD31-4B8C-83A1-F6EECF244321}">
                <p14:modId xmlns:p14="http://schemas.microsoft.com/office/powerpoint/2010/main" val="1635137616"/>
              </p:ext>
            </p:extLst>
          </p:nvPr>
        </p:nvGraphicFramePr>
        <p:xfrm>
          <a:off x="1366838" y="4383088"/>
          <a:ext cx="774700" cy="206375"/>
        </p:xfrm>
        <a:graphic>
          <a:graphicData uri="http://schemas.openxmlformats.org/presentationml/2006/ole">
            <mc:AlternateContent xmlns:mc="http://schemas.openxmlformats.org/markup-compatibility/2006">
              <mc:Choice xmlns:v="urn:schemas-microsoft-com:vml" Requires="v">
                <p:oleObj name="Worksheet" r:id="rId27" imgW="733255" imgH="200179" progId="Excel.Sheet.12">
                  <p:link/>
                </p:oleObj>
              </mc:Choice>
              <mc:Fallback>
                <p:oleObj name="Worksheet" r:id="rId27" imgW="733255" imgH="200179" progId="Excel.Sheet.12">
                  <p:link/>
                  <p:pic>
                    <p:nvPicPr>
                      <p:cNvPr id="0" name=""/>
                      <p:cNvPicPr/>
                      <p:nvPr/>
                    </p:nvPicPr>
                    <p:blipFill>
                      <a:blip r:embed="rId28"/>
                      <a:stretch>
                        <a:fillRect/>
                      </a:stretch>
                    </p:blipFill>
                    <p:spPr>
                      <a:xfrm>
                        <a:off x="1366838" y="4383088"/>
                        <a:ext cx="774700" cy="206375"/>
                      </a:xfrm>
                      <a:prstGeom prst="rect">
                        <a:avLst/>
                      </a:prstGeom>
                    </p:spPr>
                  </p:pic>
                </p:oleObj>
              </mc:Fallback>
            </mc:AlternateContent>
          </a:graphicData>
        </a:graphic>
      </p:graphicFrame>
      <p:sp>
        <p:nvSpPr>
          <p:cNvPr id="70" name="CuadroTexto 69"/>
          <p:cNvSpPr txBox="1"/>
          <p:nvPr/>
        </p:nvSpPr>
        <p:spPr>
          <a:xfrm>
            <a:off x="4089443" y="4172322"/>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sp>
        <p:nvSpPr>
          <p:cNvPr id="71" name="CuadroTexto 70"/>
          <p:cNvSpPr txBox="1"/>
          <p:nvPr/>
        </p:nvSpPr>
        <p:spPr>
          <a:xfrm>
            <a:off x="5283591" y="4160271"/>
            <a:ext cx="951158" cy="227755"/>
          </a:xfrm>
          <a:prstGeom prst="rect">
            <a:avLst/>
          </a:prstGeom>
          <a:noFill/>
        </p:spPr>
        <p:txBody>
          <a:bodyPr wrap="square" rtlCol="0">
            <a:spAutoFit/>
          </a:bodyPr>
          <a:lstStyle/>
          <a:p>
            <a:pPr algn="ctr">
              <a:lnSpc>
                <a:spcPct val="80000"/>
              </a:lnSpc>
            </a:pPr>
            <a:r>
              <a:rPr lang="es-ES" sz="1100" b="1" dirty="0">
                <a:solidFill>
                  <a:schemeClr val="tx1">
                    <a:lumMod val="75000"/>
                    <a:lumOff val="25000"/>
                  </a:schemeClr>
                </a:solidFill>
                <a:latin typeface="Candara" panose="020E0502030303020204" pitchFamily="34" charset="0"/>
              </a:rPr>
              <a:t>US$ millones</a:t>
            </a:r>
          </a:p>
        </p:txBody>
      </p:sp>
      <p:graphicFrame>
        <p:nvGraphicFramePr>
          <p:cNvPr id="26" name="Objeto 25"/>
          <p:cNvGraphicFramePr>
            <a:graphicFrameLocks noChangeAspect="1"/>
          </p:cNvGraphicFramePr>
          <p:nvPr>
            <p:extLst>
              <p:ext uri="{D42A27DB-BD31-4B8C-83A1-F6EECF244321}">
                <p14:modId xmlns:p14="http://schemas.microsoft.com/office/powerpoint/2010/main" val="109493563"/>
              </p:ext>
            </p:extLst>
          </p:nvPr>
        </p:nvGraphicFramePr>
        <p:xfrm>
          <a:off x="4202113" y="4030663"/>
          <a:ext cx="762000" cy="200025"/>
        </p:xfrm>
        <a:graphic>
          <a:graphicData uri="http://schemas.openxmlformats.org/presentationml/2006/ole">
            <mc:AlternateContent xmlns:mc="http://schemas.openxmlformats.org/markup-compatibility/2006">
              <mc:Choice xmlns:v="urn:schemas-microsoft-com:vml" Requires="v">
                <p:oleObj name="Worksheet" r:id="rId29" imgW="762058" imgH="200179" progId="Excel.Sheet.12">
                  <p:link/>
                </p:oleObj>
              </mc:Choice>
              <mc:Fallback>
                <p:oleObj name="Worksheet" r:id="rId29" imgW="762058" imgH="200179" progId="Excel.Sheet.12">
                  <p:link/>
                  <p:pic>
                    <p:nvPicPr>
                      <p:cNvPr id="0" name=""/>
                      <p:cNvPicPr/>
                      <p:nvPr/>
                    </p:nvPicPr>
                    <p:blipFill>
                      <a:blip r:embed="rId30"/>
                      <a:stretch>
                        <a:fillRect/>
                      </a:stretch>
                    </p:blipFill>
                    <p:spPr>
                      <a:xfrm>
                        <a:off x="4202113" y="4030663"/>
                        <a:ext cx="762000" cy="200025"/>
                      </a:xfrm>
                      <a:prstGeom prst="rect">
                        <a:avLst/>
                      </a:prstGeom>
                    </p:spPr>
                  </p:pic>
                </p:oleObj>
              </mc:Fallback>
            </mc:AlternateContent>
          </a:graphicData>
        </a:graphic>
      </p:graphicFrame>
      <p:graphicFrame>
        <p:nvGraphicFramePr>
          <p:cNvPr id="27" name="Objeto 26"/>
          <p:cNvGraphicFramePr>
            <a:graphicFrameLocks noChangeAspect="1"/>
          </p:cNvGraphicFramePr>
          <p:nvPr>
            <p:extLst>
              <p:ext uri="{D42A27DB-BD31-4B8C-83A1-F6EECF244321}">
                <p14:modId xmlns:p14="http://schemas.microsoft.com/office/powerpoint/2010/main" val="423667842"/>
              </p:ext>
            </p:extLst>
          </p:nvPr>
        </p:nvGraphicFramePr>
        <p:xfrm>
          <a:off x="5300663" y="4037013"/>
          <a:ext cx="771525" cy="200025"/>
        </p:xfrm>
        <a:graphic>
          <a:graphicData uri="http://schemas.openxmlformats.org/presentationml/2006/ole">
            <mc:AlternateContent xmlns:mc="http://schemas.openxmlformats.org/markup-compatibility/2006">
              <mc:Choice xmlns:v="urn:schemas-microsoft-com:vml" Requires="v">
                <p:oleObj name="Worksheet" r:id="rId31" imgW="771427" imgH="200179" progId="Excel.Sheet.12">
                  <p:link/>
                </p:oleObj>
              </mc:Choice>
              <mc:Fallback>
                <p:oleObj name="Worksheet" r:id="rId31" imgW="771427" imgH="200179" progId="Excel.Sheet.12">
                  <p:link/>
                  <p:pic>
                    <p:nvPicPr>
                      <p:cNvPr id="0" name=""/>
                      <p:cNvPicPr/>
                      <p:nvPr/>
                    </p:nvPicPr>
                    <p:blipFill>
                      <a:blip r:embed="rId32"/>
                      <a:stretch>
                        <a:fillRect/>
                      </a:stretch>
                    </p:blipFill>
                    <p:spPr>
                      <a:xfrm>
                        <a:off x="5300663" y="4037013"/>
                        <a:ext cx="771525" cy="200025"/>
                      </a:xfrm>
                      <a:prstGeom prst="rect">
                        <a:avLst/>
                      </a:prstGeom>
                    </p:spPr>
                  </p:pic>
                </p:oleObj>
              </mc:Fallback>
            </mc:AlternateContent>
          </a:graphicData>
        </a:graphic>
      </p:graphicFrame>
      <p:graphicFrame>
        <p:nvGraphicFramePr>
          <p:cNvPr id="29" name="Objeto 28"/>
          <p:cNvGraphicFramePr>
            <a:graphicFrameLocks noChangeAspect="1"/>
          </p:cNvGraphicFramePr>
          <p:nvPr>
            <p:extLst>
              <p:ext uri="{D42A27DB-BD31-4B8C-83A1-F6EECF244321}">
                <p14:modId xmlns:p14="http://schemas.microsoft.com/office/powerpoint/2010/main" val="2796764010"/>
              </p:ext>
            </p:extLst>
          </p:nvPr>
        </p:nvGraphicFramePr>
        <p:xfrm>
          <a:off x="4899025" y="4362450"/>
          <a:ext cx="795338" cy="220663"/>
        </p:xfrm>
        <a:graphic>
          <a:graphicData uri="http://schemas.openxmlformats.org/presentationml/2006/ole">
            <mc:AlternateContent xmlns:mc="http://schemas.openxmlformats.org/markup-compatibility/2006">
              <mc:Choice xmlns:v="urn:schemas-microsoft-com:vml" Requires="v">
                <p:oleObj name="Worksheet" r:id="rId33" imgW="733255" imgH="200179" progId="Excel.Sheet.12">
                  <p:link/>
                </p:oleObj>
              </mc:Choice>
              <mc:Fallback>
                <p:oleObj name="Worksheet" r:id="rId33" imgW="733255" imgH="200179" progId="Excel.Sheet.12">
                  <p:link/>
                  <p:pic>
                    <p:nvPicPr>
                      <p:cNvPr id="0" name=""/>
                      <p:cNvPicPr/>
                      <p:nvPr/>
                    </p:nvPicPr>
                    <p:blipFill>
                      <a:blip r:embed="rId34"/>
                      <a:stretch>
                        <a:fillRect/>
                      </a:stretch>
                    </p:blipFill>
                    <p:spPr>
                      <a:xfrm>
                        <a:off x="4899025" y="4362450"/>
                        <a:ext cx="795338" cy="220663"/>
                      </a:xfrm>
                      <a:prstGeom prst="rect">
                        <a:avLst/>
                      </a:prstGeom>
                    </p:spPr>
                  </p:pic>
                </p:oleObj>
              </mc:Fallback>
            </mc:AlternateContent>
          </a:graphicData>
        </a:graphic>
      </p:graphicFrame>
      <p:cxnSp>
        <p:nvCxnSpPr>
          <p:cNvPr id="6" name="Conector recto 5">
            <a:extLst>
              <a:ext uri="{FF2B5EF4-FFF2-40B4-BE49-F238E27FC236}">
                <a16:creationId xmlns:a16="http://schemas.microsoft.com/office/drawing/2014/main" id="{102CA3F2-1DE2-BEFF-C419-664FB217F127}"/>
              </a:ext>
            </a:extLst>
          </p:cNvPr>
          <p:cNvCxnSpPr>
            <a:cxnSpLocks/>
          </p:cNvCxnSpPr>
          <p:nvPr/>
        </p:nvCxnSpPr>
        <p:spPr>
          <a:xfrm>
            <a:off x="364873" y="3525906"/>
            <a:ext cx="6179579" cy="0"/>
          </a:xfrm>
          <a:prstGeom prst="line">
            <a:avLst/>
          </a:prstGeom>
          <a:ln w="127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A6A9AFB-6CE6-D269-570A-94AA0170AF2E}"/>
              </a:ext>
            </a:extLst>
          </p:cNvPr>
          <p:cNvSpPr txBox="1"/>
          <p:nvPr/>
        </p:nvSpPr>
        <p:spPr>
          <a:xfrm>
            <a:off x="2787979" y="3434937"/>
            <a:ext cx="1293351" cy="199527"/>
          </a:xfrm>
          <a:prstGeom prst="rect">
            <a:avLst/>
          </a:prstGeom>
          <a:solidFill>
            <a:schemeClr val="accent1">
              <a:lumMod val="20000"/>
              <a:lumOff val="80000"/>
            </a:schemeClr>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12 meses</a:t>
            </a:r>
          </a:p>
        </p:txBody>
      </p:sp>
    </p:spTree>
    <p:extLst>
      <p:ext uri="{BB962C8B-B14F-4D97-AF65-F5344CB8AC3E}">
        <p14:creationId xmlns:p14="http://schemas.microsoft.com/office/powerpoint/2010/main" val="4114464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95427" y="64176"/>
            <a:ext cx="6828183" cy="835444"/>
          </a:xfrm>
        </p:spPr>
        <p:txBody>
          <a:bodyPr>
            <a:noAutofit/>
          </a:bodyPr>
          <a:lstStyle/>
          <a:p>
            <a:r>
              <a:rPr lang="es-ES" sz="2800" dirty="0">
                <a:latin typeface="Candara" panose="020E0502030303020204" pitchFamily="34" charset="0"/>
              </a:rPr>
              <a:t>Exportaciones por</a:t>
            </a:r>
            <a:br>
              <a:rPr lang="es-ES" sz="2800" dirty="0">
                <a:latin typeface="Candara" panose="020E0502030303020204" pitchFamily="34" charset="0"/>
              </a:rPr>
            </a:br>
            <a:r>
              <a:rPr lang="es-ES" sz="2800" dirty="0">
                <a:latin typeface="Candara" panose="020E0502030303020204" pitchFamily="34" charset="0"/>
              </a:rPr>
              <a:t>segmento de precios</a:t>
            </a:r>
          </a:p>
        </p:txBody>
      </p:sp>
      <p:sp>
        <p:nvSpPr>
          <p:cNvPr id="46" name="CuadroTexto 45"/>
          <p:cNvSpPr txBox="1"/>
          <p:nvPr/>
        </p:nvSpPr>
        <p:spPr>
          <a:xfrm>
            <a:off x="8961815" y="6204677"/>
            <a:ext cx="3949148" cy="261610"/>
          </a:xfrm>
          <a:prstGeom prst="rect">
            <a:avLst/>
          </a:prstGeom>
          <a:noFill/>
        </p:spPr>
        <p:txBody>
          <a:bodyPr wrap="square" rtlCol="0">
            <a:spAutoFit/>
          </a:bodyPr>
          <a:lstStyle/>
          <a:p>
            <a:r>
              <a:rPr lang="es-ES" sz="1100" dirty="0">
                <a:solidFill>
                  <a:schemeClr val="bg1"/>
                </a:solidFill>
                <a:latin typeface="Candara" panose="020E0502030303020204" pitchFamily="34" charset="0"/>
              </a:rPr>
              <a:t>Fuente: Elaboración propia a partir de </a:t>
            </a:r>
            <a:r>
              <a:rPr lang="es-ES" sz="1100" dirty="0" err="1">
                <a:solidFill>
                  <a:schemeClr val="bg1"/>
                </a:solidFill>
                <a:latin typeface="Candara" panose="020E0502030303020204" pitchFamily="34" charset="0"/>
              </a:rPr>
              <a:t>Intelvid</a:t>
            </a:r>
            <a:r>
              <a:rPr lang="es-ES" sz="1100" dirty="0">
                <a:solidFill>
                  <a:schemeClr val="bg1"/>
                </a:solidFill>
                <a:latin typeface="Candara" panose="020E0502030303020204" pitchFamily="34" charset="0"/>
              </a:rPr>
              <a:t>.</a:t>
            </a:r>
          </a:p>
        </p:txBody>
      </p:sp>
      <p:sp>
        <p:nvSpPr>
          <p:cNvPr id="24" name="CuadroTexto 23">
            <a:extLst>
              <a:ext uri="{FF2B5EF4-FFF2-40B4-BE49-F238E27FC236}">
                <a16:creationId xmlns:a16="http://schemas.microsoft.com/office/drawing/2014/main" id="{F1FA02A1-841F-4DA6-A021-951961D069AF}"/>
              </a:ext>
            </a:extLst>
          </p:cNvPr>
          <p:cNvSpPr txBox="1"/>
          <p:nvPr/>
        </p:nvSpPr>
        <p:spPr>
          <a:xfrm>
            <a:off x="6277304" y="1280687"/>
            <a:ext cx="1475955" cy="261610"/>
          </a:xfrm>
          <a:prstGeom prst="rect">
            <a:avLst/>
          </a:prstGeom>
          <a:noFill/>
        </p:spPr>
        <p:txBody>
          <a:bodyPr wrap="square" rtlCol="0">
            <a:spAutoFit/>
          </a:bodyPr>
          <a:lstStyle/>
          <a:p>
            <a:r>
              <a:rPr lang="es-ES" sz="1100" dirty="0">
                <a:solidFill>
                  <a:schemeClr val="bg1"/>
                </a:solidFill>
              </a:rPr>
              <a:t>(Millones de cajas)</a:t>
            </a:r>
          </a:p>
        </p:txBody>
      </p:sp>
      <p:sp>
        <p:nvSpPr>
          <p:cNvPr id="26" name="CuadroTexto 25">
            <a:extLst>
              <a:ext uri="{FF2B5EF4-FFF2-40B4-BE49-F238E27FC236}">
                <a16:creationId xmlns:a16="http://schemas.microsoft.com/office/drawing/2014/main" id="{DF3D3C30-9178-450A-B366-DC2625873206}"/>
              </a:ext>
            </a:extLst>
          </p:cNvPr>
          <p:cNvSpPr txBox="1"/>
          <p:nvPr/>
        </p:nvSpPr>
        <p:spPr>
          <a:xfrm>
            <a:off x="9968655" y="1289036"/>
            <a:ext cx="1475955" cy="261610"/>
          </a:xfrm>
          <a:prstGeom prst="rect">
            <a:avLst/>
          </a:prstGeom>
          <a:noFill/>
        </p:spPr>
        <p:txBody>
          <a:bodyPr wrap="square" rtlCol="0">
            <a:spAutoFit/>
          </a:bodyPr>
          <a:lstStyle/>
          <a:p>
            <a:r>
              <a:rPr lang="es-ES" sz="1100" dirty="0">
                <a:solidFill>
                  <a:schemeClr val="bg1"/>
                </a:solidFill>
              </a:rPr>
              <a:t>(Millones de US$)</a:t>
            </a:r>
          </a:p>
        </p:txBody>
      </p:sp>
      <p:cxnSp>
        <p:nvCxnSpPr>
          <p:cNvPr id="28" name="Conector recto 27">
            <a:extLst>
              <a:ext uri="{FF2B5EF4-FFF2-40B4-BE49-F238E27FC236}">
                <a16:creationId xmlns:a16="http://schemas.microsoft.com/office/drawing/2014/main" id="{2D4AEBEB-9DD8-485C-96EF-19B7DB0E5222}"/>
              </a:ext>
            </a:extLst>
          </p:cNvPr>
          <p:cNvCxnSpPr>
            <a:cxnSpLocks/>
          </p:cNvCxnSpPr>
          <p:nvPr/>
        </p:nvCxnSpPr>
        <p:spPr>
          <a:xfrm>
            <a:off x="5608355" y="1272102"/>
            <a:ext cx="61795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92B54DB3-E0EF-46D1-93D3-9D0230713D96}"/>
              </a:ext>
            </a:extLst>
          </p:cNvPr>
          <p:cNvCxnSpPr>
            <a:cxnSpLocks/>
          </p:cNvCxnSpPr>
          <p:nvPr/>
        </p:nvCxnSpPr>
        <p:spPr>
          <a:xfrm flipV="1">
            <a:off x="5568084" y="3821599"/>
            <a:ext cx="6160859" cy="75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439A66B1-3A9A-411F-8C8A-C288BF06C28B}"/>
              </a:ext>
            </a:extLst>
          </p:cNvPr>
          <p:cNvSpPr txBox="1"/>
          <p:nvPr/>
        </p:nvSpPr>
        <p:spPr>
          <a:xfrm>
            <a:off x="8259445" y="1155460"/>
            <a:ext cx="1012372" cy="202036"/>
          </a:xfrm>
          <a:prstGeom prst="rect">
            <a:avLst/>
          </a:prstGeom>
          <a:solidFill>
            <a:schemeClr val="bg1"/>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Enero</a:t>
            </a:r>
          </a:p>
        </p:txBody>
      </p:sp>
      <p:sp>
        <p:nvSpPr>
          <p:cNvPr id="22" name="CuadroTexto 21">
            <a:extLst>
              <a:ext uri="{FF2B5EF4-FFF2-40B4-BE49-F238E27FC236}">
                <a16:creationId xmlns:a16="http://schemas.microsoft.com/office/drawing/2014/main" id="{439A66B1-3A9A-411F-8C8A-C288BF06C28B}"/>
              </a:ext>
            </a:extLst>
          </p:cNvPr>
          <p:cNvSpPr txBox="1"/>
          <p:nvPr/>
        </p:nvSpPr>
        <p:spPr>
          <a:xfrm>
            <a:off x="8209540" y="3728153"/>
            <a:ext cx="1012372" cy="202036"/>
          </a:xfrm>
          <a:prstGeom prst="rect">
            <a:avLst/>
          </a:prstGeom>
          <a:solidFill>
            <a:schemeClr val="bg1"/>
          </a:solidFill>
        </p:spPr>
        <p:txBody>
          <a:bodyPr wrap="square" tIns="0" bIns="0" rtlCol="0" anchor="ctr" anchorCtr="0">
            <a:noAutofit/>
          </a:bodyPr>
          <a:lstStyle/>
          <a:p>
            <a:pPr algn="ctr">
              <a:lnSpc>
                <a:spcPct val="80000"/>
              </a:lnSpc>
            </a:pPr>
            <a:r>
              <a:rPr lang="es-ES" sz="1200" b="1" dirty="0">
                <a:solidFill>
                  <a:schemeClr val="tx1">
                    <a:lumMod val="75000"/>
                    <a:lumOff val="25000"/>
                  </a:schemeClr>
                </a:solidFill>
                <a:latin typeface="Candara" panose="020E0502030303020204" pitchFamily="34" charset="0"/>
              </a:rPr>
              <a:t>12 meses</a:t>
            </a:r>
          </a:p>
        </p:txBody>
      </p:sp>
      <p:sp>
        <p:nvSpPr>
          <p:cNvPr id="33" name="CuadroTexto 32"/>
          <p:cNvSpPr txBox="1"/>
          <p:nvPr/>
        </p:nvSpPr>
        <p:spPr>
          <a:xfrm>
            <a:off x="274434" y="1044434"/>
            <a:ext cx="4596812" cy="5295552"/>
          </a:xfrm>
          <a:prstGeom prst="rect">
            <a:avLst/>
          </a:prstGeom>
          <a:noFill/>
        </p:spPr>
        <p:txBody>
          <a:bodyPr wrap="square" rtlCol="0">
            <a:spAutoFit/>
          </a:bodyPr>
          <a:lstStyle/>
          <a:p>
            <a:pPr marL="179388" indent="-179388" algn="just">
              <a:lnSpc>
                <a:spcPct val="80000"/>
              </a:lnSpc>
              <a:spcAft>
                <a:spcPts val="600"/>
              </a:spcAft>
              <a:buFont typeface="Arial" panose="020B0604020202020204" pitchFamily="34" charset="0"/>
              <a:buChar char="•"/>
            </a:pPr>
            <a:r>
              <a:rPr lang="es-ES" sz="1600" b="1" dirty="0">
                <a:solidFill>
                  <a:srgbClr val="000000"/>
                </a:solidFill>
                <a:latin typeface="Candara" panose="020E0502030303020204" pitchFamily="34" charset="0"/>
              </a:rPr>
              <a:t>En enero destacó el aumento de los envíos de los vinos entre 20 y 30 US$/caja, con un alza de 20% en volumen y valor </a:t>
            </a:r>
            <a:r>
              <a:rPr lang="es-ES" sz="1600" dirty="0">
                <a:solidFill>
                  <a:srgbClr val="000000"/>
                </a:solidFill>
                <a:latin typeface="Candara" panose="020E0502030303020204" pitchFamily="34" charset="0"/>
              </a:rPr>
              <a:t>respecto del mismo mes del año pasado. Los otros segmentos con comportamiento positivo este mes fueron los vinos del rango entre US$40 y 50/caja, con cerca de 7% de aumento en volumen y valor, y los vinos de menor valor (&lt; a US20/caja), que crecieron un 6% en volumen y un 3% en valor. Por el contrario, el segmento que más disminuyó fue el de los vinos entre US$50 y 60/caja, con -25% en volumen y valor.</a:t>
            </a:r>
          </a:p>
          <a:p>
            <a:pPr marL="179388" indent="-179388" algn="just">
              <a:lnSpc>
                <a:spcPct val="80000"/>
              </a:lnSpc>
              <a:spcAft>
                <a:spcPts val="600"/>
              </a:spcAft>
              <a:buFont typeface="Arial" panose="020B0604020202020204" pitchFamily="34" charset="0"/>
              <a:buChar char="•"/>
            </a:pPr>
            <a:r>
              <a:rPr lang="es-ES" sz="1600" b="1" dirty="0">
                <a:solidFill>
                  <a:srgbClr val="000000"/>
                </a:solidFill>
                <a:latin typeface="Candara" panose="020E0502030303020204" pitchFamily="34" charset="0"/>
              </a:rPr>
              <a:t>En el ciclo a doce meses, los vinos de menor valor (&lt; a US$20/caja) son los que continúan mostrando el mejor comportamiento, con un alza de 18% en volumen y 15% en valor </a:t>
            </a:r>
            <a:r>
              <a:rPr lang="es-ES" sz="1600" dirty="0">
                <a:solidFill>
                  <a:srgbClr val="000000"/>
                </a:solidFill>
                <a:latin typeface="Candara" panose="020E0502030303020204" pitchFamily="34" charset="0"/>
              </a:rPr>
              <a:t>respecto del mismo ciclo anterior. Le siguen: los vinos entre US$20 y 30/caja, con un alza de 10% (</a:t>
            </a:r>
            <a:r>
              <a:rPr lang="es-ES" sz="1600" dirty="0" err="1">
                <a:solidFill>
                  <a:srgbClr val="000000"/>
                </a:solidFill>
                <a:latin typeface="Candara" panose="020E0502030303020204" pitchFamily="34" charset="0"/>
              </a:rPr>
              <a:t>vol</a:t>
            </a:r>
            <a:r>
              <a:rPr lang="es-ES" sz="1600" dirty="0">
                <a:solidFill>
                  <a:srgbClr val="000000"/>
                </a:solidFill>
                <a:latin typeface="Candara" panose="020E0502030303020204" pitchFamily="34" charset="0"/>
              </a:rPr>
              <a:t> y val); los vinos entre US$50 y 60/caja, con aumentos de 7% y los del rango entre US$40 y 50/caja, con cerca del 6% de aumento en volumen y valor. Los vinos entre US$30 y 40/caja retroceden ligeramente, mientras que los vinos sobre US$60/caja disminuyen -8% en volumen y -10% en valor respecto del mismo año móvil anterior.</a:t>
            </a:r>
          </a:p>
        </p:txBody>
      </p:sp>
      <p:graphicFrame>
        <p:nvGraphicFramePr>
          <p:cNvPr id="19" name="Gráfico 18">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148659475"/>
              </p:ext>
            </p:extLst>
          </p:nvPr>
        </p:nvGraphicFramePr>
        <p:xfrm>
          <a:off x="5616684" y="1397002"/>
          <a:ext cx="2662238" cy="1485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Gráfico 24">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2124044090"/>
              </p:ext>
            </p:extLst>
          </p:nvPr>
        </p:nvGraphicFramePr>
        <p:xfrm>
          <a:off x="9255359" y="1450924"/>
          <a:ext cx="2667000" cy="1428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Gráfico 34">
            <a:extLst>
              <a:ext uri="{FF2B5EF4-FFF2-40B4-BE49-F238E27FC236}">
                <a16:creationId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2515629733"/>
              </p:ext>
            </p:extLst>
          </p:nvPr>
        </p:nvGraphicFramePr>
        <p:xfrm>
          <a:off x="5472177" y="4023635"/>
          <a:ext cx="5705476" cy="16873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Gráfico 36">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1347193925"/>
              </p:ext>
            </p:extLst>
          </p:nvPr>
        </p:nvGraphicFramePr>
        <p:xfrm>
          <a:off x="9231546" y="3920059"/>
          <a:ext cx="2690813" cy="14673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39123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448" y="88926"/>
            <a:ext cx="10767104" cy="911983"/>
          </a:xfrm>
        </p:spPr>
        <p:txBody>
          <a:bodyPr>
            <a:normAutofit/>
          </a:bodyPr>
          <a:lstStyle/>
          <a:p>
            <a:pPr algn="ctr"/>
            <a:r>
              <a:rPr lang="es-ES" dirty="0"/>
              <a:t>Precio promedio exportaciones</a:t>
            </a:r>
            <a:endParaRPr lang="es-ES" sz="3200" dirty="0"/>
          </a:p>
        </p:txBody>
      </p:sp>
      <p:sp>
        <p:nvSpPr>
          <p:cNvPr id="6" name="CuadroTexto 5"/>
          <p:cNvSpPr txBox="1"/>
          <p:nvPr/>
        </p:nvSpPr>
        <p:spPr>
          <a:xfrm>
            <a:off x="5961234" y="1246689"/>
            <a:ext cx="5518318" cy="2031325"/>
          </a:xfrm>
          <a:prstGeom prst="rect">
            <a:avLst/>
          </a:prstGeom>
          <a:noFill/>
        </p:spPr>
        <p:txBody>
          <a:bodyPr wrap="square" rtlCol="0" anchor="t">
            <a:spAutoFit/>
          </a:bodyPr>
          <a:lstStyle/>
          <a:p>
            <a:pPr algn="just">
              <a:spcAft>
                <a:spcPts val="600"/>
              </a:spcAft>
            </a:pPr>
            <a:r>
              <a:rPr lang="es-ES" sz="1400" b="1" dirty="0">
                <a:latin typeface="Candara" panose="020E0502030303020204" pitchFamily="34" charset="0"/>
              </a:rPr>
              <a:t>El precio promedio del vino total en enero 2025 fue de US$2/litro, lo que representa una baja de -6,2% respecto de enero de 2024</a:t>
            </a:r>
            <a:r>
              <a:rPr lang="es-ES" sz="1400" dirty="0">
                <a:latin typeface="Candara" panose="020E0502030303020204" pitchFamily="34" charset="0"/>
              </a:rPr>
              <a:t>. Esta baja estuvo influenciada por la disminución de un -2,9% en el precio del vino embotellado (US$27,4/caja), pero también por la disminución de un -14,4% en el precio del vino a granel, que se situó en US$0,75/litro. Los vinos envasados, aunque con menor ponderación, aportaron a la baja, con un retroceso de -12,8% en su precio promedio (1,46US$/litro). En tanto, los vinos espumantes no registraron variación en el precio promedio de exportación de este mes respecto de enero 2024.</a:t>
            </a:r>
            <a:endParaRPr lang="es-ES" sz="1400" b="1" dirty="0">
              <a:latin typeface="Candara" panose="020E0502030303020204" pitchFamily="34" charset="0"/>
            </a:endParaRPr>
          </a:p>
        </p:txBody>
      </p:sp>
      <p:sp>
        <p:nvSpPr>
          <p:cNvPr id="19" name="CuadroTexto 18"/>
          <p:cNvSpPr txBox="1"/>
          <p:nvPr/>
        </p:nvSpPr>
        <p:spPr>
          <a:xfrm>
            <a:off x="9107488" y="6143409"/>
            <a:ext cx="2932112"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a:t>
            </a:r>
            <a:r>
              <a:rPr lang="es-ES" sz="1100" dirty="0" err="1">
                <a:latin typeface="Candara" panose="020E0502030303020204" pitchFamily="34" charset="0"/>
              </a:rPr>
              <a:t>Intelvid</a:t>
            </a:r>
            <a:r>
              <a:rPr lang="es-ES" sz="1100" dirty="0">
                <a:latin typeface="Candara" panose="020E0502030303020204" pitchFamily="34" charset="0"/>
              </a:rPr>
              <a:t>.</a:t>
            </a:r>
          </a:p>
        </p:txBody>
      </p:sp>
      <p:sp>
        <p:nvSpPr>
          <p:cNvPr id="14" name="CuadroTexto 13">
            <a:extLst>
              <a:ext uri="{FF2B5EF4-FFF2-40B4-BE49-F238E27FC236}">
                <a16:creationId xmlns:a16="http://schemas.microsoft.com/office/drawing/2014/main" id="{D686B7BE-3460-4A20-86D0-CA2F2DCC2228}"/>
              </a:ext>
            </a:extLst>
          </p:cNvPr>
          <p:cNvSpPr txBox="1"/>
          <p:nvPr/>
        </p:nvSpPr>
        <p:spPr>
          <a:xfrm>
            <a:off x="627719" y="3784952"/>
            <a:ext cx="4961557" cy="2462213"/>
          </a:xfrm>
          <a:prstGeom prst="rect">
            <a:avLst/>
          </a:prstGeom>
          <a:noFill/>
        </p:spPr>
        <p:txBody>
          <a:bodyPr wrap="square" rtlCol="0" anchor="t">
            <a:spAutoFit/>
          </a:bodyPr>
          <a:lstStyle/>
          <a:p>
            <a:pPr algn="just">
              <a:spcAft>
                <a:spcPts val="600"/>
              </a:spcAft>
            </a:pPr>
            <a:r>
              <a:rPr lang="es-ES" sz="1400" b="1" dirty="0">
                <a:latin typeface="Candara" panose="020E0502030303020204" pitchFamily="34" charset="0"/>
              </a:rPr>
              <a:t>En doce meses y entre nuestros principales destinos de exportación, el mejor precio promedio lo ostenta Corea del sur, con US$ 35,6/caja, seguida de China, con US$33,8/caja y Canadá, con US$32,9/caja</a:t>
            </a:r>
            <a:r>
              <a:rPr lang="es-ES" sz="1400" dirty="0">
                <a:latin typeface="Candara" panose="020E0502030303020204" pitchFamily="34" charset="0"/>
              </a:rPr>
              <a:t>. En general, se observa una baja en los precios promedio en nuestros destinos Top ten, con la excepción de Holanda que registra un alza de 3,6% y Japón, con un tímido avance de 1,3%. Se mantienen los precios promedio de Brasil, Reino Unido, y Canadá, mientras que disminuyen los precios de los envíos para Estados Unidos, China, México, Irlanda y Corea del Sur. Todos respecto del mismo año móvil anterior.</a:t>
            </a:r>
            <a:endParaRPr lang="es-ES" sz="1400" b="1" dirty="0">
              <a:latin typeface="Candara" panose="020E0502030303020204" pitchFamily="34" charset="0"/>
            </a:endParaRPr>
          </a:p>
        </p:txBody>
      </p:sp>
      <p:graphicFrame>
        <p:nvGraphicFramePr>
          <p:cNvPr id="11" name="Gráfico 10">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3540018945"/>
              </p:ext>
            </p:extLst>
          </p:nvPr>
        </p:nvGraphicFramePr>
        <p:xfrm>
          <a:off x="5961234" y="3404275"/>
          <a:ext cx="5226270" cy="2717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to 3">
            <a:extLst>
              <a:ext uri="{FF2B5EF4-FFF2-40B4-BE49-F238E27FC236}">
                <a16:creationId xmlns:a16="http://schemas.microsoft.com/office/drawing/2014/main" id="{4D1E684E-1C09-B898-C4D2-11ECA1FA02BD}"/>
              </a:ext>
            </a:extLst>
          </p:cNvPr>
          <p:cNvGraphicFramePr>
            <a:graphicFrameLocks noChangeAspect="1"/>
          </p:cNvGraphicFramePr>
          <p:nvPr>
            <p:extLst>
              <p:ext uri="{D42A27DB-BD31-4B8C-83A1-F6EECF244321}">
                <p14:modId xmlns:p14="http://schemas.microsoft.com/office/powerpoint/2010/main" val="1866744939"/>
              </p:ext>
            </p:extLst>
          </p:nvPr>
        </p:nvGraphicFramePr>
        <p:xfrm>
          <a:off x="6092890" y="5720976"/>
          <a:ext cx="5057775" cy="200025"/>
        </p:xfrm>
        <a:graphic>
          <a:graphicData uri="http://schemas.openxmlformats.org/presentationml/2006/ole">
            <mc:AlternateContent xmlns:mc="http://schemas.openxmlformats.org/markup-compatibility/2006">
              <mc:Choice xmlns:v="urn:schemas-microsoft-com:vml" Requires="v">
                <p:oleObj name="Worksheet" r:id="rId4" imgW="5057829" imgH="200179" progId="Excel.Sheet.12">
                  <p:link/>
                </p:oleObj>
              </mc:Choice>
              <mc:Fallback>
                <p:oleObj name="Worksheet" r:id="rId4" imgW="5057829" imgH="200179" progId="Excel.Sheet.12">
                  <p:link/>
                  <p:pic>
                    <p:nvPicPr>
                      <p:cNvPr id="0" name=""/>
                      <p:cNvPicPr/>
                      <p:nvPr/>
                    </p:nvPicPr>
                    <p:blipFill>
                      <a:blip r:embed="rId5"/>
                      <a:stretch>
                        <a:fillRect/>
                      </a:stretch>
                    </p:blipFill>
                    <p:spPr>
                      <a:xfrm>
                        <a:off x="6092890" y="5720976"/>
                        <a:ext cx="5057775" cy="200025"/>
                      </a:xfrm>
                      <a:prstGeom prst="rect">
                        <a:avLst/>
                      </a:prstGeom>
                    </p:spPr>
                  </p:pic>
                </p:oleObj>
              </mc:Fallback>
            </mc:AlternateContent>
          </a:graphicData>
        </a:graphic>
      </p:graphicFrame>
      <p:graphicFrame>
        <p:nvGraphicFramePr>
          <p:cNvPr id="3" name="Gráfico 2">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1690193668"/>
              </p:ext>
            </p:extLst>
          </p:nvPr>
        </p:nvGraphicFramePr>
        <p:xfrm>
          <a:off x="512401" y="1032550"/>
          <a:ext cx="5348288" cy="23717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46869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ráfico 24">
            <a:extLst>
              <a:ext uri="{FF2B5EF4-FFF2-40B4-BE49-F238E27FC236}">
                <a16:creationId xmlns:a16="http://schemas.microsoft.com/office/drawing/2014/main" id="{00000000-0008-0000-0600-000009000000}"/>
              </a:ext>
            </a:extLst>
          </p:cNvPr>
          <p:cNvGraphicFramePr>
            <a:graphicFrameLocks/>
          </p:cNvGraphicFramePr>
          <p:nvPr>
            <p:extLst>
              <p:ext uri="{D42A27DB-BD31-4B8C-83A1-F6EECF244321}">
                <p14:modId xmlns:p14="http://schemas.microsoft.com/office/powerpoint/2010/main" val="3128980943"/>
              </p:ext>
            </p:extLst>
          </p:nvPr>
        </p:nvGraphicFramePr>
        <p:xfrm>
          <a:off x="590817" y="3608053"/>
          <a:ext cx="6003119" cy="16690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a:extLst>
              <a:ext uri="{FF2B5EF4-FFF2-40B4-BE49-F238E27FC236}">
                <a16:creationId xmlns:a16="http://schemas.microsoft.com/office/drawing/2014/main" id="{00000000-0008-0000-0600-000005000000}"/>
              </a:ext>
            </a:extLst>
          </p:cNvPr>
          <p:cNvGraphicFramePr>
            <a:graphicFrameLocks/>
          </p:cNvGraphicFramePr>
          <p:nvPr>
            <p:extLst>
              <p:ext uri="{D42A27DB-BD31-4B8C-83A1-F6EECF244321}">
                <p14:modId xmlns:p14="http://schemas.microsoft.com/office/powerpoint/2010/main" val="4093153416"/>
              </p:ext>
            </p:extLst>
          </p:nvPr>
        </p:nvGraphicFramePr>
        <p:xfrm>
          <a:off x="476250" y="1024458"/>
          <a:ext cx="5999163" cy="1558096"/>
        </p:xfrm>
        <a:graphic>
          <a:graphicData uri="http://schemas.openxmlformats.org/drawingml/2006/chart">
            <c:chart xmlns:c="http://schemas.openxmlformats.org/drawingml/2006/chart" xmlns:r="http://schemas.openxmlformats.org/officeDocument/2006/relationships" r:id="rId4"/>
          </a:graphicData>
        </a:graphic>
      </p:graphicFrame>
      <p:sp>
        <p:nvSpPr>
          <p:cNvPr id="35" name="CuadroTexto 34"/>
          <p:cNvSpPr txBox="1"/>
          <p:nvPr/>
        </p:nvSpPr>
        <p:spPr>
          <a:xfrm>
            <a:off x="4060431" y="1127694"/>
            <a:ext cx="2368679" cy="384721"/>
          </a:xfrm>
          <a:prstGeom prst="rect">
            <a:avLst/>
          </a:prstGeom>
          <a:solidFill>
            <a:schemeClr val="accent3">
              <a:lumMod val="10000"/>
              <a:lumOff val="9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Enero 2025</a:t>
            </a:r>
          </a:p>
          <a:p>
            <a:pPr algn="ctr"/>
            <a:r>
              <a:rPr lang="es-ES" sz="1100" dirty="0">
                <a:solidFill>
                  <a:schemeClr val="tx1">
                    <a:lumMod val="75000"/>
                    <a:lumOff val="25000"/>
                  </a:schemeClr>
                </a:solidFill>
                <a:latin typeface="Candara" panose="020E0502030303020204" pitchFamily="34" charset="0"/>
              </a:rPr>
              <a:t>Millones de US$</a:t>
            </a:r>
          </a:p>
        </p:txBody>
      </p:sp>
      <p:sp>
        <p:nvSpPr>
          <p:cNvPr id="2" name="Título 1"/>
          <p:cNvSpPr>
            <a:spLocks noGrp="1"/>
          </p:cNvSpPr>
          <p:nvPr>
            <p:ph type="title"/>
          </p:nvPr>
        </p:nvSpPr>
        <p:spPr>
          <a:xfrm>
            <a:off x="702527" y="168699"/>
            <a:ext cx="10515600" cy="490284"/>
          </a:xfrm>
        </p:spPr>
        <p:txBody>
          <a:bodyPr>
            <a:normAutofit fontScale="90000"/>
          </a:bodyPr>
          <a:lstStyle/>
          <a:p>
            <a:pPr algn="ctr"/>
            <a:r>
              <a:rPr lang="es-ES" dirty="0"/>
              <a:t>Principales destinos vino embotellado</a:t>
            </a:r>
          </a:p>
        </p:txBody>
      </p:sp>
      <p:sp>
        <p:nvSpPr>
          <p:cNvPr id="31" name="CuadroTexto 30"/>
          <p:cNvSpPr txBox="1"/>
          <p:nvPr/>
        </p:nvSpPr>
        <p:spPr>
          <a:xfrm>
            <a:off x="476250" y="6107242"/>
            <a:ext cx="3357728"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a:t>
            </a:r>
            <a:r>
              <a:rPr lang="es-ES" sz="1100" dirty="0" err="1">
                <a:latin typeface="Candara" panose="020E0502030303020204" pitchFamily="34" charset="0"/>
              </a:rPr>
              <a:t>Intelvid</a:t>
            </a:r>
            <a:r>
              <a:rPr lang="es-ES" sz="1100" dirty="0">
                <a:latin typeface="Candara" panose="020E0502030303020204" pitchFamily="34" charset="0"/>
              </a:rPr>
              <a:t>.</a:t>
            </a:r>
          </a:p>
        </p:txBody>
      </p:sp>
      <p:sp>
        <p:nvSpPr>
          <p:cNvPr id="28" name="CuadroTexto 27"/>
          <p:cNvSpPr txBox="1"/>
          <p:nvPr/>
        </p:nvSpPr>
        <p:spPr>
          <a:xfrm>
            <a:off x="4099033" y="3556340"/>
            <a:ext cx="2363758" cy="384721"/>
          </a:xfrm>
          <a:prstGeom prst="rect">
            <a:avLst/>
          </a:prstGeom>
          <a:solidFill>
            <a:schemeClr val="accent3">
              <a:lumMod val="10000"/>
              <a:lumOff val="9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12 meses</a:t>
            </a:r>
          </a:p>
          <a:p>
            <a:pPr algn="ctr"/>
            <a:r>
              <a:rPr lang="es-ES" sz="1100" dirty="0">
                <a:solidFill>
                  <a:schemeClr val="tx1">
                    <a:lumMod val="75000"/>
                    <a:lumOff val="25000"/>
                  </a:schemeClr>
                </a:solidFill>
                <a:latin typeface="Candara" panose="020E0502030303020204" pitchFamily="34" charset="0"/>
              </a:rPr>
              <a:t>Millones de US$</a:t>
            </a:r>
          </a:p>
        </p:txBody>
      </p:sp>
      <p:cxnSp>
        <p:nvCxnSpPr>
          <p:cNvPr id="26" name="Conector recto 25"/>
          <p:cNvCxnSpPr>
            <a:cxnSpLocks/>
          </p:cNvCxnSpPr>
          <p:nvPr/>
        </p:nvCxnSpPr>
        <p:spPr>
          <a:xfrm>
            <a:off x="1731855" y="2785900"/>
            <a:ext cx="4663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6789199" y="979633"/>
            <a:ext cx="4811984" cy="5047536"/>
          </a:xfrm>
          <a:prstGeom prst="rect">
            <a:avLst/>
          </a:prstGeom>
          <a:noFill/>
        </p:spPr>
        <p:txBody>
          <a:bodyPr wrap="square" rtlCol="0">
            <a:spAutoFit/>
          </a:bodyPr>
          <a:lstStyle/>
          <a:p>
            <a:pPr marL="179388" indent="-179388" algn="just">
              <a:buFont typeface="Arial" panose="020B0604020202020204" pitchFamily="34" charset="0"/>
              <a:buChar char="•"/>
            </a:pPr>
            <a:r>
              <a:rPr lang="es-ES" sz="1400" b="1" dirty="0">
                <a:latin typeface="Candara" panose="020E0502030303020204" pitchFamily="34" charset="0"/>
              </a:rPr>
              <a:t>La mayor parte de nuestros principales mercados arrancaron con buenas cifras este 2025, partiendo por Brasil, el líder, con un aumento de casi 30% en volumen y 20% en valor </a:t>
            </a:r>
            <a:r>
              <a:rPr lang="es-ES" sz="1400" dirty="0">
                <a:latin typeface="Candara" panose="020E0502030303020204" pitchFamily="34" charset="0"/>
              </a:rPr>
              <a:t>respecto de enero 2024. Japón, Reino Unido, Corea del Sur, Canadá, Holanda y México también registraron aumentos relevantes este mes. La sentida excepción es China que sigue bajando, esta vez un -16% en valor respecto de enero del año anterior y se aleja de los valores acostumbrados </a:t>
            </a:r>
            <a:r>
              <a:rPr lang="es-ES" sz="1400" dirty="0" err="1">
                <a:latin typeface="Candara" panose="020E0502030303020204" pitchFamily="34" charset="0"/>
              </a:rPr>
              <a:t>pre-pandemia</a:t>
            </a:r>
            <a:r>
              <a:rPr lang="es-ES" sz="1400" dirty="0">
                <a:latin typeface="Candara" panose="020E0502030303020204" pitchFamily="34" charset="0"/>
              </a:rPr>
              <a:t>. </a:t>
            </a:r>
          </a:p>
          <a:p>
            <a:pPr algn="just"/>
            <a:endParaRPr lang="es-ES" sz="1400" b="1" dirty="0">
              <a:latin typeface="Candara" panose="020E0502030303020204" pitchFamily="34" charset="0"/>
            </a:endParaRPr>
          </a:p>
          <a:p>
            <a:pPr algn="just"/>
            <a:endParaRPr lang="es-ES" sz="1400" b="1" dirty="0">
              <a:latin typeface="Candara" panose="020E0502030303020204" pitchFamily="34" charset="0"/>
            </a:endParaRPr>
          </a:p>
          <a:p>
            <a:pPr marL="179388" indent="-179388" algn="just">
              <a:buFont typeface="Arial" panose="020B0604020202020204" pitchFamily="34" charset="0"/>
              <a:buChar char="•"/>
            </a:pPr>
            <a:r>
              <a:rPr lang="es-ES" sz="1400" dirty="0">
                <a:latin typeface="Candara" panose="020E0502030303020204" pitchFamily="34" charset="0"/>
              </a:rPr>
              <a:t>En el análisis </a:t>
            </a:r>
            <a:r>
              <a:rPr lang="es-ES" sz="1400" b="1" dirty="0">
                <a:latin typeface="Candara" panose="020E0502030303020204" pitchFamily="34" charset="0"/>
              </a:rPr>
              <a:t>a doce meses, Brasil es el líder indiscutido y ya acumula el 18% de nuestras exportaciones de vino embotellado en volumen y el 16% de su valor. En este último año móvil, los envíos a Brasil han aumentado un 17% en volumen y valor</a:t>
            </a:r>
            <a:r>
              <a:rPr lang="es-ES" sz="1400" dirty="0">
                <a:latin typeface="Candara" panose="020E0502030303020204" pitchFamily="34" charset="0"/>
              </a:rPr>
              <a:t>, con 8,3 millones de cajas por un valor de US$204 millones. Varios de nuestros mercados más importantes continúan recuperándose del difícil 2023 y registran aumentos importantes, tales como, Estados Unidos, Reino Unido, Canadá y Holanda. Por su parte, China se mantiene a la baja y retrocede al 3er lugar en valor y al quinto en volumen, con una baja de -15% en volumen y -21% en valor en comparación al mismo año móvil anterior.</a:t>
            </a:r>
          </a:p>
        </p:txBody>
      </p:sp>
      <p:graphicFrame>
        <p:nvGraphicFramePr>
          <p:cNvPr id="3" name="Objeto 2"/>
          <p:cNvGraphicFramePr>
            <a:graphicFrameLocks noChangeAspect="1"/>
          </p:cNvGraphicFramePr>
          <p:nvPr>
            <p:extLst>
              <p:ext uri="{D42A27DB-BD31-4B8C-83A1-F6EECF244321}">
                <p14:modId xmlns:p14="http://schemas.microsoft.com/office/powerpoint/2010/main" val="1778804229"/>
              </p:ext>
            </p:extLst>
          </p:nvPr>
        </p:nvGraphicFramePr>
        <p:xfrm>
          <a:off x="671513" y="2535238"/>
          <a:ext cx="5721350" cy="200025"/>
        </p:xfrm>
        <a:graphic>
          <a:graphicData uri="http://schemas.openxmlformats.org/presentationml/2006/ole">
            <mc:AlternateContent xmlns:mc="http://schemas.openxmlformats.org/markup-compatibility/2006">
              <mc:Choice xmlns:v="urn:schemas-microsoft-com:vml" Requires="v">
                <p:oleObj name="Worksheet" r:id="rId5" imgW="6105485" imgH="200179" progId="Excel.Sheet.12">
                  <p:link/>
                </p:oleObj>
              </mc:Choice>
              <mc:Fallback>
                <p:oleObj name="Worksheet" r:id="rId5" imgW="6105485" imgH="200179" progId="Excel.Sheet.12">
                  <p:link/>
                  <p:pic>
                    <p:nvPicPr>
                      <p:cNvPr id="0" name=""/>
                      <p:cNvPicPr/>
                      <p:nvPr/>
                    </p:nvPicPr>
                    <p:blipFill>
                      <a:blip r:embed="rId6"/>
                      <a:stretch>
                        <a:fillRect/>
                      </a:stretch>
                    </p:blipFill>
                    <p:spPr>
                      <a:xfrm>
                        <a:off x="671513" y="2535238"/>
                        <a:ext cx="5721350" cy="200025"/>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4048064557"/>
              </p:ext>
            </p:extLst>
          </p:nvPr>
        </p:nvGraphicFramePr>
        <p:xfrm>
          <a:off x="706438" y="5191125"/>
          <a:ext cx="5703887" cy="200025"/>
        </p:xfrm>
        <a:graphic>
          <a:graphicData uri="http://schemas.openxmlformats.org/presentationml/2006/ole">
            <mc:AlternateContent xmlns:mc="http://schemas.openxmlformats.org/markup-compatibility/2006">
              <mc:Choice xmlns:v="urn:schemas-microsoft-com:vml" Requires="v">
                <p:oleObj name="Worksheet" r:id="rId7" imgW="6105485" imgH="200179" progId="Excel.Sheet.12">
                  <p:link/>
                </p:oleObj>
              </mc:Choice>
              <mc:Fallback>
                <p:oleObj name="Worksheet" r:id="rId7" imgW="6105485" imgH="200179" progId="Excel.Sheet.12">
                  <p:link/>
                  <p:pic>
                    <p:nvPicPr>
                      <p:cNvPr id="0" name=""/>
                      <p:cNvPicPr/>
                      <p:nvPr/>
                    </p:nvPicPr>
                    <p:blipFill>
                      <a:blip r:embed="rId8"/>
                      <a:stretch>
                        <a:fillRect/>
                      </a:stretch>
                    </p:blipFill>
                    <p:spPr>
                      <a:xfrm>
                        <a:off x="706438" y="5191125"/>
                        <a:ext cx="5703887" cy="200025"/>
                      </a:xfrm>
                      <a:prstGeom prst="rect">
                        <a:avLst/>
                      </a:prstGeom>
                    </p:spPr>
                  </p:pic>
                </p:oleObj>
              </mc:Fallback>
            </mc:AlternateContent>
          </a:graphicData>
        </a:graphic>
      </p:graphicFrame>
    </p:spTree>
    <p:extLst>
      <p:ext uri="{BB962C8B-B14F-4D97-AF65-F5344CB8AC3E}">
        <p14:creationId xmlns:p14="http://schemas.microsoft.com/office/powerpoint/2010/main" val="276010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p:cNvSpPr txBox="1"/>
          <p:nvPr/>
        </p:nvSpPr>
        <p:spPr>
          <a:xfrm>
            <a:off x="4144411" y="1043032"/>
            <a:ext cx="2368679" cy="384721"/>
          </a:xfrm>
          <a:prstGeom prst="rect">
            <a:avLst/>
          </a:prstGeom>
          <a:solidFill>
            <a:schemeClr val="accent1">
              <a:lumMod val="20000"/>
              <a:lumOff val="8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Enero 2025</a:t>
            </a:r>
          </a:p>
          <a:p>
            <a:pPr algn="ctr"/>
            <a:r>
              <a:rPr lang="es-ES" sz="1100" dirty="0">
                <a:solidFill>
                  <a:schemeClr val="tx1">
                    <a:lumMod val="75000"/>
                    <a:lumOff val="25000"/>
                  </a:schemeClr>
                </a:solidFill>
                <a:latin typeface="Candara" panose="020E0502030303020204" pitchFamily="34" charset="0"/>
              </a:rPr>
              <a:t>Millones de US$</a:t>
            </a:r>
          </a:p>
        </p:txBody>
      </p:sp>
      <p:sp>
        <p:nvSpPr>
          <p:cNvPr id="2" name="Título 1"/>
          <p:cNvSpPr>
            <a:spLocks noGrp="1"/>
          </p:cNvSpPr>
          <p:nvPr>
            <p:ph type="title"/>
          </p:nvPr>
        </p:nvSpPr>
        <p:spPr>
          <a:xfrm>
            <a:off x="702527" y="94413"/>
            <a:ext cx="10515600" cy="490284"/>
          </a:xfrm>
        </p:spPr>
        <p:txBody>
          <a:bodyPr>
            <a:normAutofit fontScale="90000"/>
          </a:bodyPr>
          <a:lstStyle/>
          <a:p>
            <a:pPr algn="ctr"/>
            <a:r>
              <a:rPr lang="es-ES" dirty="0"/>
              <a:t>Principales destinos de vinos sobre US$50/caja</a:t>
            </a:r>
          </a:p>
        </p:txBody>
      </p:sp>
      <p:sp>
        <p:nvSpPr>
          <p:cNvPr id="31" name="CuadroTexto 30"/>
          <p:cNvSpPr txBox="1"/>
          <p:nvPr/>
        </p:nvSpPr>
        <p:spPr>
          <a:xfrm>
            <a:off x="9057091" y="6163051"/>
            <a:ext cx="2677710" cy="246221"/>
          </a:xfrm>
          <a:prstGeom prst="rect">
            <a:avLst/>
          </a:prstGeom>
          <a:noFill/>
        </p:spPr>
        <p:txBody>
          <a:bodyPr wrap="square" rtlCol="0">
            <a:spAutoFit/>
          </a:bodyPr>
          <a:lstStyle/>
          <a:p>
            <a:r>
              <a:rPr lang="es-ES" sz="1000" dirty="0">
                <a:latin typeface="Candara" panose="020E0502030303020204" pitchFamily="34" charset="0"/>
              </a:rPr>
              <a:t>Fuente: Elaboración propia a partir de </a:t>
            </a:r>
            <a:r>
              <a:rPr lang="es-ES" sz="1000" dirty="0" err="1">
                <a:latin typeface="Candara" panose="020E0502030303020204" pitchFamily="34" charset="0"/>
              </a:rPr>
              <a:t>Intelvid</a:t>
            </a:r>
            <a:r>
              <a:rPr lang="es-ES" sz="1000" dirty="0">
                <a:latin typeface="Candara" panose="020E0502030303020204" pitchFamily="34" charset="0"/>
              </a:rPr>
              <a:t>.</a:t>
            </a:r>
          </a:p>
        </p:txBody>
      </p:sp>
      <p:sp>
        <p:nvSpPr>
          <p:cNvPr id="28" name="CuadroTexto 27"/>
          <p:cNvSpPr txBox="1"/>
          <p:nvPr/>
        </p:nvSpPr>
        <p:spPr>
          <a:xfrm>
            <a:off x="4220235" y="3656580"/>
            <a:ext cx="2363758" cy="384721"/>
          </a:xfrm>
          <a:prstGeom prst="rect">
            <a:avLst/>
          </a:prstGeom>
          <a:solidFill>
            <a:schemeClr val="accent1">
              <a:lumMod val="20000"/>
              <a:lumOff val="80000"/>
              <a:alpha val="80000"/>
            </a:schemeClr>
          </a:solidFill>
        </p:spPr>
        <p:txBody>
          <a:bodyPr wrap="square" tIns="0" bIns="0" rtlCol="0">
            <a:spAutoFit/>
          </a:bodyPr>
          <a:lstStyle/>
          <a:p>
            <a:pPr algn="ctr"/>
            <a:r>
              <a:rPr lang="es-ES" sz="1400" dirty="0">
                <a:solidFill>
                  <a:schemeClr val="tx1">
                    <a:lumMod val="75000"/>
                    <a:lumOff val="25000"/>
                  </a:schemeClr>
                </a:solidFill>
                <a:latin typeface="Candara" panose="020E0502030303020204" pitchFamily="34" charset="0"/>
              </a:rPr>
              <a:t>12 meses</a:t>
            </a:r>
          </a:p>
          <a:p>
            <a:pPr algn="ctr"/>
            <a:r>
              <a:rPr lang="es-ES" sz="1100" dirty="0">
                <a:solidFill>
                  <a:schemeClr val="tx1">
                    <a:lumMod val="75000"/>
                    <a:lumOff val="25000"/>
                  </a:schemeClr>
                </a:solidFill>
                <a:latin typeface="Candara" panose="020E0502030303020204" pitchFamily="34" charset="0"/>
              </a:rPr>
              <a:t>Millones de US$</a:t>
            </a:r>
          </a:p>
        </p:txBody>
      </p:sp>
      <p:cxnSp>
        <p:nvCxnSpPr>
          <p:cNvPr id="26" name="Conector recto 25"/>
          <p:cNvCxnSpPr>
            <a:cxnSpLocks/>
          </p:cNvCxnSpPr>
          <p:nvPr/>
        </p:nvCxnSpPr>
        <p:spPr>
          <a:xfrm>
            <a:off x="1812691" y="3003927"/>
            <a:ext cx="4663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7339031" y="903020"/>
            <a:ext cx="4183151" cy="5093702"/>
          </a:xfrm>
          <a:prstGeom prst="rect">
            <a:avLst/>
          </a:prstGeom>
          <a:noFill/>
        </p:spPr>
        <p:txBody>
          <a:bodyPr wrap="square" rtlCol="0">
            <a:spAutoFit/>
          </a:bodyPr>
          <a:lstStyle/>
          <a:p>
            <a:pPr marL="177800" indent="-88900" algn="just">
              <a:lnSpc>
                <a:spcPct val="90000"/>
              </a:lnSpc>
              <a:spcAft>
                <a:spcPts val="600"/>
              </a:spcAft>
              <a:buFont typeface="Arial" panose="020B0604020202020204" pitchFamily="34" charset="0"/>
              <a:buChar char="•"/>
            </a:pPr>
            <a:r>
              <a:rPr lang="es-ES" sz="1400" b="1" dirty="0">
                <a:latin typeface="Candara" panose="020E0502030303020204" pitchFamily="34" charset="0"/>
              </a:rPr>
              <a:t>En el mes de Enero, los envíos de vinos por sobre US$50/caja disminuyeron un -13% en volumen y un -5% en valor respecto de enero del año pasado</a:t>
            </a:r>
            <a:r>
              <a:rPr lang="es-ES" sz="1400" dirty="0">
                <a:latin typeface="Candara" panose="020E0502030303020204" pitchFamily="34" charset="0"/>
              </a:rPr>
              <a:t>. Sin embargo, varios países aumentaron las compras de estos vinos de mayor valor, como es el caso de Corea del Sur, Japón y Uruguay, además de Estados Unidos, Brasil y Holanda que aumentaron sus compras sólo en valor, no así en volumen. Por el contrario, bajaron las exportaciones de estos vinos a China, Canadá y Reino Unido.</a:t>
            </a:r>
          </a:p>
          <a:p>
            <a:pPr marL="88900" algn="just">
              <a:lnSpc>
                <a:spcPct val="90000"/>
              </a:lnSpc>
              <a:spcAft>
                <a:spcPts val="600"/>
              </a:spcAft>
            </a:pPr>
            <a:endParaRPr lang="es-ES" sz="1400" dirty="0">
              <a:latin typeface="Candara" panose="020E0502030303020204" pitchFamily="34" charset="0"/>
            </a:endParaRPr>
          </a:p>
          <a:p>
            <a:pPr marL="177800" indent="-88900" algn="just">
              <a:lnSpc>
                <a:spcPct val="90000"/>
              </a:lnSpc>
              <a:spcAft>
                <a:spcPts val="600"/>
              </a:spcAft>
              <a:buFont typeface="Arial" panose="020B0604020202020204" pitchFamily="34" charset="0"/>
              <a:buChar char="•"/>
            </a:pPr>
            <a:r>
              <a:rPr lang="es-ES" sz="1400" b="1" dirty="0">
                <a:latin typeface="Candara" panose="020E0502030303020204" pitchFamily="34" charset="0"/>
              </a:rPr>
              <a:t>En doce meses, las exportaciones de vinos por sobre US$50/caja acumulan 2,6 millones de cajas por US$266 millones, lo que representa el 5,6% del volumen total de vino embotellado exportado por Chile y el 20% de su valor</a:t>
            </a:r>
            <a:r>
              <a:rPr lang="es-ES" sz="1400" dirty="0">
                <a:latin typeface="Candara" panose="020E0502030303020204" pitchFamily="34" charset="0"/>
              </a:rPr>
              <a:t>. En comparación al mismo año móvil anterior, los envíos de estos vinos han disminuido un -3,2% en volumen y un -6,7% en valor y su precio promedio se ubica en US$100/caja. El principal destino es China, que, si bien presenta un retroceso, sigue liderando este segmento. Los países que han aumentado las compras de estos vinos de mayor valor en estos últimos 12 meses son: Brasil, Canadá, Japón, Holanda y Alemania.</a:t>
            </a:r>
          </a:p>
        </p:txBody>
      </p:sp>
      <p:graphicFrame>
        <p:nvGraphicFramePr>
          <p:cNvPr id="3" name="Gráfico 2">
            <a:extLst>
              <a:ext uri="{FF2B5EF4-FFF2-40B4-BE49-F238E27FC236}">
                <a16:creationId xmlns:a16="http://schemas.microsoft.com/office/drawing/2014/main" id="{13DE3A46-FCC3-4D26-82EF-EC766D8F7837}"/>
              </a:ext>
            </a:extLst>
          </p:cNvPr>
          <p:cNvGraphicFramePr>
            <a:graphicFrameLocks/>
          </p:cNvGraphicFramePr>
          <p:nvPr>
            <p:extLst>
              <p:ext uri="{D42A27DB-BD31-4B8C-83A1-F6EECF244321}">
                <p14:modId xmlns:p14="http://schemas.microsoft.com/office/powerpoint/2010/main" val="2279432915"/>
              </p:ext>
            </p:extLst>
          </p:nvPr>
        </p:nvGraphicFramePr>
        <p:xfrm>
          <a:off x="715761" y="1029076"/>
          <a:ext cx="6210300" cy="19748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to 3">
            <a:extLst>
              <a:ext uri="{FF2B5EF4-FFF2-40B4-BE49-F238E27FC236}">
                <a16:creationId xmlns:a16="http://schemas.microsoft.com/office/drawing/2014/main" id="{20CA54F8-462B-0F26-9EFA-3DB84271967D}"/>
              </a:ext>
            </a:extLst>
          </p:cNvPr>
          <p:cNvGraphicFramePr>
            <a:graphicFrameLocks noChangeAspect="1"/>
          </p:cNvGraphicFramePr>
          <p:nvPr>
            <p:extLst>
              <p:ext uri="{D42A27DB-BD31-4B8C-83A1-F6EECF244321}">
                <p14:modId xmlns:p14="http://schemas.microsoft.com/office/powerpoint/2010/main" val="1485753512"/>
              </p:ext>
            </p:extLst>
          </p:nvPr>
        </p:nvGraphicFramePr>
        <p:xfrm>
          <a:off x="798512" y="2772146"/>
          <a:ext cx="5964237" cy="200025"/>
        </p:xfrm>
        <a:graphic>
          <a:graphicData uri="http://schemas.openxmlformats.org/presentationml/2006/ole">
            <mc:AlternateContent xmlns:mc="http://schemas.openxmlformats.org/markup-compatibility/2006">
              <mc:Choice xmlns:v="urn:schemas-microsoft-com:vml" Requires="v">
                <p:oleObj name="Worksheet" r:id="rId4" imgW="6200916" imgH="200179" progId="Excel.Sheet.12">
                  <p:link/>
                </p:oleObj>
              </mc:Choice>
              <mc:Fallback>
                <p:oleObj name="Worksheet" r:id="rId4" imgW="6200916" imgH="200179" progId="Excel.Sheet.12">
                  <p:link/>
                  <p:pic>
                    <p:nvPicPr>
                      <p:cNvPr id="0" name=""/>
                      <p:cNvPicPr/>
                      <p:nvPr/>
                    </p:nvPicPr>
                    <p:blipFill>
                      <a:blip r:embed="rId5"/>
                      <a:stretch>
                        <a:fillRect/>
                      </a:stretch>
                    </p:blipFill>
                    <p:spPr>
                      <a:xfrm>
                        <a:off x="798512" y="2772146"/>
                        <a:ext cx="5964237" cy="200025"/>
                      </a:xfrm>
                      <a:prstGeom prst="rect">
                        <a:avLst/>
                      </a:prstGeom>
                    </p:spPr>
                  </p:pic>
                </p:oleObj>
              </mc:Fallback>
            </mc:AlternateContent>
          </a:graphicData>
        </a:graphic>
      </p:graphicFrame>
      <p:graphicFrame>
        <p:nvGraphicFramePr>
          <p:cNvPr id="6" name="Gráfico 5">
            <a:extLst>
              <a:ext uri="{FF2B5EF4-FFF2-40B4-BE49-F238E27FC236}">
                <a16:creationId xmlns:a16="http://schemas.microsoft.com/office/drawing/2014/main" id="{C12C0EAC-B17C-4EBF-B0CC-EEDF4D95F916}"/>
              </a:ext>
            </a:extLst>
          </p:cNvPr>
          <p:cNvGraphicFramePr>
            <a:graphicFrameLocks/>
          </p:cNvGraphicFramePr>
          <p:nvPr>
            <p:extLst>
              <p:ext uri="{D42A27DB-BD31-4B8C-83A1-F6EECF244321}">
                <p14:modId xmlns:p14="http://schemas.microsoft.com/office/powerpoint/2010/main" val="2206208145"/>
              </p:ext>
            </p:extLst>
          </p:nvPr>
        </p:nvGraphicFramePr>
        <p:xfrm>
          <a:off x="758623" y="3996800"/>
          <a:ext cx="6124575" cy="17938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Objeto 6">
            <a:extLst>
              <a:ext uri="{FF2B5EF4-FFF2-40B4-BE49-F238E27FC236}">
                <a16:creationId xmlns:a16="http://schemas.microsoft.com/office/drawing/2014/main" id="{0E92DE99-47BF-B29B-9334-FEF4C9B3B924}"/>
              </a:ext>
            </a:extLst>
          </p:cNvPr>
          <p:cNvGraphicFramePr>
            <a:graphicFrameLocks noChangeAspect="1"/>
          </p:cNvGraphicFramePr>
          <p:nvPr>
            <p:extLst>
              <p:ext uri="{D42A27DB-BD31-4B8C-83A1-F6EECF244321}">
                <p14:modId xmlns:p14="http://schemas.microsoft.com/office/powerpoint/2010/main" val="3593042999"/>
              </p:ext>
            </p:extLst>
          </p:nvPr>
        </p:nvGraphicFramePr>
        <p:xfrm>
          <a:off x="798512" y="5610145"/>
          <a:ext cx="5964237" cy="200025"/>
        </p:xfrm>
        <a:graphic>
          <a:graphicData uri="http://schemas.openxmlformats.org/presentationml/2006/ole">
            <mc:AlternateContent xmlns:mc="http://schemas.openxmlformats.org/markup-compatibility/2006">
              <mc:Choice xmlns:v="urn:schemas-microsoft-com:vml" Requires="v">
                <p:oleObj name="Worksheet" r:id="rId7" imgW="6200916" imgH="200179" progId="Excel.Sheet.12">
                  <p:link/>
                </p:oleObj>
              </mc:Choice>
              <mc:Fallback>
                <p:oleObj name="Worksheet" r:id="rId7" imgW="6200916" imgH="200179" progId="Excel.Sheet.12">
                  <p:link/>
                  <p:pic>
                    <p:nvPicPr>
                      <p:cNvPr id="0" name=""/>
                      <p:cNvPicPr/>
                      <p:nvPr/>
                    </p:nvPicPr>
                    <p:blipFill>
                      <a:blip r:embed="rId8"/>
                      <a:stretch>
                        <a:fillRect/>
                      </a:stretch>
                    </p:blipFill>
                    <p:spPr>
                      <a:xfrm>
                        <a:off x="798512" y="5610145"/>
                        <a:ext cx="5964237" cy="200025"/>
                      </a:xfrm>
                      <a:prstGeom prst="rect">
                        <a:avLst/>
                      </a:prstGeom>
                    </p:spPr>
                  </p:pic>
                </p:oleObj>
              </mc:Fallback>
            </mc:AlternateContent>
          </a:graphicData>
        </a:graphic>
      </p:graphicFrame>
    </p:spTree>
    <p:extLst>
      <p:ext uri="{BB962C8B-B14F-4D97-AF65-F5344CB8AC3E}">
        <p14:creationId xmlns:p14="http://schemas.microsoft.com/office/powerpoint/2010/main" val="389806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991936"/>
          </a:xfrm>
        </p:spPr>
        <p:txBody>
          <a:bodyPr/>
          <a:lstStyle/>
          <a:p>
            <a:pPr algn="ctr"/>
            <a:r>
              <a:rPr lang="es-ES" dirty="0"/>
              <a:t>Tipo de Cambio </a:t>
            </a:r>
            <a:r>
              <a:rPr lang="es-ES" sz="2000" dirty="0"/>
              <a:t>Principales mercados respecto al peso chileno</a:t>
            </a:r>
            <a:endParaRPr lang="es-ES" dirty="0"/>
          </a:p>
        </p:txBody>
      </p:sp>
      <p:sp>
        <p:nvSpPr>
          <p:cNvPr id="6" name="CuadroTexto 5"/>
          <p:cNvSpPr txBox="1"/>
          <p:nvPr/>
        </p:nvSpPr>
        <p:spPr>
          <a:xfrm>
            <a:off x="275345" y="6126619"/>
            <a:ext cx="4323550" cy="261610"/>
          </a:xfrm>
          <a:prstGeom prst="rect">
            <a:avLst/>
          </a:prstGeom>
          <a:noFill/>
        </p:spPr>
        <p:txBody>
          <a:bodyPr wrap="square" rtlCol="0">
            <a:spAutoFit/>
          </a:bodyPr>
          <a:lstStyle/>
          <a:p>
            <a:r>
              <a:rPr lang="es-ES" sz="1100" dirty="0">
                <a:latin typeface="Candara" panose="020E0502030303020204" pitchFamily="34" charset="0"/>
              </a:rPr>
              <a:t>Fuente: Elaboración propia a partir de información del Banco Central.</a:t>
            </a:r>
          </a:p>
        </p:txBody>
      </p:sp>
      <p:sp>
        <p:nvSpPr>
          <p:cNvPr id="4" name="CuadroTexto 3">
            <a:extLst>
              <a:ext uri="{FF2B5EF4-FFF2-40B4-BE49-F238E27FC236}">
                <a16:creationId xmlns:a16="http://schemas.microsoft.com/office/drawing/2014/main" id="{85A161B8-2C9D-4778-A661-D5D1C8632D2E}"/>
              </a:ext>
            </a:extLst>
          </p:cNvPr>
          <p:cNvSpPr txBox="1"/>
          <p:nvPr/>
        </p:nvSpPr>
        <p:spPr>
          <a:xfrm>
            <a:off x="551330" y="3329158"/>
            <a:ext cx="5112225" cy="307777"/>
          </a:xfrm>
          <a:prstGeom prst="rect">
            <a:avLst/>
          </a:prstGeom>
          <a:noFill/>
        </p:spPr>
        <p:txBody>
          <a:bodyPr wrap="square" rtlCol="0">
            <a:spAutoFit/>
          </a:bodyPr>
          <a:lstStyle/>
          <a:p>
            <a:r>
              <a:rPr lang="es-ES" sz="1400" b="1" dirty="0">
                <a:solidFill>
                  <a:schemeClr val="accent1">
                    <a:lumMod val="75000"/>
                  </a:schemeClr>
                </a:solidFill>
                <a:latin typeface="Candara" panose="020E0502030303020204" pitchFamily="34" charset="0"/>
              </a:rPr>
              <a:t>Tipo de Cambio con principales Mercados ($/moneda)</a:t>
            </a:r>
          </a:p>
        </p:txBody>
      </p:sp>
      <p:sp>
        <p:nvSpPr>
          <p:cNvPr id="10" name="CuadroTexto 9"/>
          <p:cNvSpPr txBox="1"/>
          <p:nvPr/>
        </p:nvSpPr>
        <p:spPr>
          <a:xfrm>
            <a:off x="7179335" y="1073156"/>
            <a:ext cx="4294096" cy="4512004"/>
          </a:xfrm>
          <a:prstGeom prst="rect">
            <a:avLst/>
          </a:prstGeom>
          <a:noFill/>
        </p:spPr>
        <p:txBody>
          <a:bodyPr wrap="square" rtlCol="0">
            <a:spAutoFit/>
          </a:bodyPr>
          <a:lstStyle/>
          <a:p>
            <a:pPr algn="just">
              <a:lnSpc>
                <a:spcPct val="90000"/>
              </a:lnSpc>
              <a:spcAft>
                <a:spcPts val="600"/>
              </a:spcAft>
            </a:pPr>
            <a:r>
              <a:rPr lang="es-MX" sz="1400" dirty="0">
                <a:latin typeface="Candara" panose="020E0502030303020204" pitchFamily="34" charset="0"/>
              </a:rPr>
              <a:t>El año comienza con un nuevo aumento en el valor del dólar, el que se situó en $1001 en el mes de enero, lo que representa un alza de 2% respecto del mes anterior, pero de 10,2% si se compara a doce meses. La incertidumbre económica a nivel global y las tensiones geopolíticas han estado impulsando esta alza. Por su parte, la UF registró una variación mensual de 0,1%, aunque se mantiene un 4,4% por encima en la comparación a 12 meses. Con estos valores, la </a:t>
            </a:r>
            <a:r>
              <a:rPr lang="es-MX" sz="1400" u="sng" dirty="0">
                <a:latin typeface="Candara" panose="020E0502030303020204" pitchFamily="34" charset="0"/>
              </a:rPr>
              <a:t>Relación UF/dólar</a:t>
            </a:r>
            <a:r>
              <a:rPr lang="es-MX" sz="1400" dirty="0">
                <a:latin typeface="Candara" panose="020E0502030303020204" pitchFamily="34" charset="0"/>
              </a:rPr>
              <a:t> cae este primer mes del año, lo que resulta conveniente para la competitividad de nuestras exportaciones.</a:t>
            </a:r>
          </a:p>
          <a:p>
            <a:pPr algn="just">
              <a:lnSpc>
                <a:spcPct val="90000"/>
              </a:lnSpc>
              <a:spcAft>
                <a:spcPts val="600"/>
              </a:spcAft>
            </a:pPr>
            <a:endParaRPr lang="es-MX" sz="1400" dirty="0">
              <a:latin typeface="Candara" panose="020E0502030303020204" pitchFamily="34" charset="0"/>
            </a:endParaRPr>
          </a:p>
          <a:p>
            <a:pPr algn="just">
              <a:lnSpc>
                <a:spcPct val="90000"/>
              </a:lnSpc>
              <a:spcAft>
                <a:spcPts val="600"/>
              </a:spcAft>
            </a:pPr>
            <a:r>
              <a:rPr lang="es-MX" sz="1400" dirty="0">
                <a:latin typeface="Candara" panose="020E0502030303020204" pitchFamily="34" charset="0"/>
              </a:rPr>
              <a:t>El peso chileno se ha depreciado respecto del dólar influido en parte importante por la evolución de esa moneda a nivel global. Las amenazas de posibles aumentos arancelarios por parte de EE.UU., el precio del cobre y las expectativas sobre decisiones de política monetaria, han impulsado el valor del dólar y con ello el aumento en el </a:t>
            </a:r>
            <a:r>
              <a:rPr lang="es-MX" sz="1400" u="sng" dirty="0">
                <a:latin typeface="Candara" panose="020E0502030303020204" pitchFamily="34" charset="0"/>
              </a:rPr>
              <a:t>Tipo de Cambio Nominal </a:t>
            </a:r>
            <a:r>
              <a:rPr lang="es-MX" sz="1400" dirty="0">
                <a:latin typeface="Candara" panose="020E0502030303020204" pitchFamily="34" charset="0"/>
              </a:rPr>
              <a:t>($/moneda) de varios de los países que componen nuestra canasta exportadora de vino.</a:t>
            </a:r>
          </a:p>
        </p:txBody>
      </p:sp>
      <p:graphicFrame>
        <p:nvGraphicFramePr>
          <p:cNvPr id="7" name="Gráfico 6">
            <a:extLst>
              <a:ext uri="{FF2B5EF4-FFF2-40B4-BE49-F238E27FC236}">
                <a16:creationId xmlns:a16="http://schemas.microsoft.com/office/drawing/2014/main" id="{09E265EF-4682-4551-A4F3-B09F866343FA}"/>
              </a:ext>
            </a:extLst>
          </p:cNvPr>
          <p:cNvGraphicFramePr>
            <a:graphicFrameLocks/>
          </p:cNvGraphicFramePr>
          <p:nvPr>
            <p:extLst>
              <p:ext uri="{D42A27DB-BD31-4B8C-83A1-F6EECF244321}">
                <p14:modId xmlns:p14="http://schemas.microsoft.com/office/powerpoint/2010/main" val="1693504863"/>
              </p:ext>
            </p:extLst>
          </p:nvPr>
        </p:nvGraphicFramePr>
        <p:xfrm>
          <a:off x="718569" y="969266"/>
          <a:ext cx="5266596" cy="2152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E76F6A72-2D77-4201-A53B-AC152515FFBF}"/>
              </a:ext>
            </a:extLst>
          </p:cNvPr>
          <p:cNvGraphicFramePr>
            <a:graphicFrameLocks/>
          </p:cNvGraphicFramePr>
          <p:nvPr>
            <p:extLst>
              <p:ext uri="{D42A27DB-BD31-4B8C-83A1-F6EECF244321}">
                <p14:modId xmlns:p14="http://schemas.microsoft.com/office/powerpoint/2010/main" val="609087444"/>
              </p:ext>
            </p:extLst>
          </p:nvPr>
        </p:nvGraphicFramePr>
        <p:xfrm>
          <a:off x="275345" y="3636936"/>
          <a:ext cx="6744291" cy="23324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0413134"/>
      </p:ext>
    </p:extLst>
  </p:cSld>
  <p:clrMapOvr>
    <a:masterClrMapping/>
  </p:clrMapOvr>
</p:sld>
</file>

<file path=ppt/theme/theme1.xml><?xml version="1.0" encoding="utf-8"?>
<a:theme xmlns:a="http://schemas.openxmlformats.org/drawingml/2006/main" name="Tema prueba">
  <a:themeElements>
    <a:clrScheme name="Wines of Chile">
      <a:dk1>
        <a:srgbClr val="000000"/>
      </a:dk1>
      <a:lt1>
        <a:srgbClr val="FFFFFF"/>
      </a:lt1>
      <a:dk2>
        <a:srgbClr val="44546A"/>
      </a:dk2>
      <a:lt2>
        <a:srgbClr val="E7E6E6"/>
      </a:lt2>
      <a:accent1>
        <a:srgbClr val="26FFAB"/>
      </a:accent1>
      <a:accent2>
        <a:srgbClr val="682BF5"/>
      </a:accent2>
      <a:accent3>
        <a:srgbClr val="1F005C"/>
      </a:accent3>
      <a:accent4>
        <a:srgbClr val="CAFF69"/>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prueba" id="{064C3960-181C-44A3-ACD0-0C099A7DAA0A}" vid="{14887939-9CDC-4F70-8629-9B6EEF107885}"/>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118E399E19E48499F98DC0240F8EBF5" ma:contentTypeVersion="10" ma:contentTypeDescription="Crear nuevo documento." ma:contentTypeScope="" ma:versionID="a81e095f21da7fab7567d8f74795e8b2">
  <xsd:schema xmlns:xsd="http://www.w3.org/2001/XMLSchema" xmlns:xs="http://www.w3.org/2001/XMLSchema" xmlns:p="http://schemas.microsoft.com/office/2006/metadata/properties" xmlns:ns3="91d501b1-d604-4424-b7bb-e0acf1c63c23" targetNamespace="http://schemas.microsoft.com/office/2006/metadata/properties" ma:root="true" ma:fieldsID="4481dac6f2d2985f309569773547f4aa" ns3:_="">
    <xsd:import namespace="91d501b1-d604-4424-b7bb-e0acf1c63c2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d501b1-d604-4424-b7bb-e0acf1c63c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dexed="true" ma:internalName="MediaServiceLocatio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06A050-64A7-4620-B824-AAEFF59F1EFB}">
  <ds:schemaRefs>
    <ds:schemaRef ds:uri="http://schemas.microsoft.com/sharepoint/v3/contenttype/forms"/>
  </ds:schemaRefs>
</ds:datastoreItem>
</file>

<file path=customXml/itemProps2.xml><?xml version="1.0" encoding="utf-8"?>
<ds:datastoreItem xmlns:ds="http://schemas.openxmlformats.org/officeDocument/2006/customXml" ds:itemID="{01F17B69-03FE-4EC9-BD58-819304CC4A6E}">
  <ds:schemaRefs>
    <ds:schemaRef ds:uri="http://schemas.openxmlformats.org/package/2006/metadata/core-properties"/>
    <ds:schemaRef ds:uri="http://www.w3.org/XML/1998/namespace"/>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91d501b1-d604-4424-b7bb-e0acf1c63c23"/>
    <ds:schemaRef ds:uri="http://schemas.microsoft.com/office/2006/metadata/properties"/>
  </ds:schemaRefs>
</ds:datastoreItem>
</file>

<file path=customXml/itemProps3.xml><?xml version="1.0" encoding="utf-8"?>
<ds:datastoreItem xmlns:ds="http://schemas.openxmlformats.org/officeDocument/2006/customXml" ds:itemID="{9435D7A4-6018-4919-8934-AFCCB37E9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d501b1-d604-4424-b7bb-e0acf1c63c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Tema prueba</Template>
  <TotalTime>65167</TotalTime>
  <Words>2472</Words>
  <Application>Microsoft Office PowerPoint</Application>
  <PresentationFormat>Panorámica</PresentationFormat>
  <Paragraphs>107</Paragraphs>
  <Slides>11</Slides>
  <Notes>10</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Vínculos</vt:lpstr>
      </vt:variant>
      <vt:variant>
        <vt:i4>19</vt:i4>
      </vt:variant>
      <vt:variant>
        <vt:lpstr>Títulos de diapositiva</vt:lpstr>
      </vt:variant>
      <vt:variant>
        <vt:i4>11</vt:i4>
      </vt:variant>
    </vt:vector>
  </HeadingPairs>
  <TitlesOfParts>
    <vt:vector size="40" baseType="lpstr">
      <vt:lpstr>Arial</vt:lpstr>
      <vt:lpstr>Avenir Next</vt:lpstr>
      <vt:lpstr>Bodoni 72 Book</vt:lpstr>
      <vt:lpstr>Calibri</vt:lpstr>
      <vt:lpstr>Calibri Light</vt:lpstr>
      <vt:lpstr>Candara</vt:lpstr>
      <vt:lpstr>Empirica Head ExtraLight</vt:lpstr>
      <vt:lpstr>Gotham Medium</vt:lpstr>
      <vt:lpstr>Tema prueba</vt:lpstr>
      <vt:lpstr>1_Tema de Office</vt:lpstr>
      <vt:lpstr>file:///C:\Users\Claudia\Documentos\Estadísticas\Exportaciones%20Intelvid\Archivos%20base\Exportaciones%20-%20Archivo%20Base.xlsx!Embotellado!F8C13</vt:lpstr>
      <vt:lpstr>file:///C:\Users\Claudia\Documentos\Estadísticas\Exportaciones%20Intelvid\Archivos%20base\Exportaciones%20-%20Archivo%20Base.xlsx!Embotellado!F9C14</vt:lpstr>
      <vt:lpstr>file:///C:\Users\Claudia\Documentos\Estadísticas\Exportaciones%20Intelvid\Archivos%20base\Exportaciones%20-%20Archivo%20Base.xlsx!Embotellado!F6C4</vt:lpstr>
      <vt:lpstr>file:///C:\Users\Claudia\Documentos\Estadísticas\Exportaciones%20Intelvid\Archivos%20base\Exportaciones%20-%20Archivo%20Base.xlsx!Embotellado!F6C2</vt:lpstr>
      <vt:lpstr>file:///C:\Users\Claudia\Documentos\Estadísticas\Exportaciones%20Intelvid\Archivos%20base\Exportaciones%20-%20Archivo%20Base.xlsx!Embotellado!F6C3</vt:lpstr>
      <vt:lpstr>file:///C:\Users\Claudia\Documentos\Estadísticas\Exportaciones%20Intelvid\Archivos%20base\Exportaciones%20-%20Archivo%20Base.xlsx!Embotellado!F10C2</vt:lpstr>
      <vt:lpstr>file:///C:\Users\Claudia\Documentos\Estadísticas\Exportaciones%20Intelvid\Archivos%20base\Exportaciones%20-%20Archivo%20Base.xlsx!Embotellado!F10C3</vt:lpstr>
      <vt:lpstr>file:///C:\Users\Claudia\Documentos\Estadísticas\Exportaciones%20Intelvid\Archivos%20base\Exportaciones%20-%20Archivo%20Base.xlsx!Embotellado!F10C4</vt:lpstr>
      <vt:lpstr>file:///C:\Users\Claudia\Documentos\Estadísticas\Exportaciones%20Intelvid\Archivos%20base\Exportaciones%20-%20Archivo%20Base.xlsx!Embotellado!F30C2</vt:lpstr>
      <vt:lpstr>file:///C:\Users\Claudia\Documentos\Estadísticas\Exportaciones%20Intelvid\Archivos%20base\Exportaciones%20-%20Archivo%20Base.xlsx!Embotellado!F30C3</vt:lpstr>
      <vt:lpstr>file:///C:\Users\Claudia\Documentos\Estadísticas\Exportaciones%20Intelvid\Archivos%20base\Exportaciones%20-%20Archivo%20Base.xlsx!Embotellado!F30C4</vt:lpstr>
      <vt:lpstr>file:///C:\Users\Claudia\Documentos\Estadísticas\Exportaciones%20Intelvid\Archivos%20base\Exportaciones%20-%20Archivo%20Base.xlsx!Embotellado!F31C2</vt:lpstr>
      <vt:lpstr>file:///C:\Users\Claudia\Documentos\Estadísticas\Exportaciones%20Intelvid\Archivos%20base\Exportaciones%20-%20Archivo%20Base.xlsx!Embotellado!F31C3</vt:lpstr>
      <vt:lpstr>file:///C:\Users\Claudia\Documentos\Estadísticas\Exportaciones%20Intelvid\Archivos%20base\Exportaciones%20-%20Archivo%20Base.xlsx!Embotellado!F31C4</vt:lpstr>
      <vt:lpstr>file:///C:\Users\Claudia\Documentos\Estadísticas\Exportaciones%20Intelvid\Archivos%20base\Exportaciones%20-%20Archivo%20Base.xlsx!Precio!F34C18:F34C27</vt:lpstr>
      <vt:lpstr>file:///C:\Users\Claudia\Documentos\Estadísticas\Exportaciones%20Intelvid\Archivos%20base\Exportaciones%20-%20Archivo%20Base.xlsx!Destino!F16C12:F16C21</vt:lpstr>
      <vt:lpstr>file:///C:\Users\Claudia\Documentos\Estadísticas\Exportaciones%20Intelvid\Archivos%20base\Exportaciones%20-%20Archivo%20Base.xlsx!Destino!F54C12:F54C21</vt:lpstr>
      <vt:lpstr>file:///C:\Users\Claudia\Documentos\Estadísticas\Exportaciones%20Intelvid\Archivos%20base\Exportaciones%20-%20Archivo%20Base.xlsx!Segmento%20sobre%2050!F17C13:F17C22</vt:lpstr>
      <vt:lpstr>file:///C:\Users\Claudia\Documentos\Estadísticas\Exportaciones%20Intelvid\Archivos%20base\Exportaciones%20-%20Archivo%20Base.xlsx!Segmento%20sobre%2050!F59C13:F59C22</vt:lpstr>
      <vt:lpstr>EXPORTACIONES Enero 2025</vt:lpstr>
      <vt:lpstr>Presentación de PowerPoint</vt:lpstr>
      <vt:lpstr>RESUMEN Enero 2025</vt:lpstr>
      <vt:lpstr>Exportaciones de vino embotellado</vt:lpstr>
      <vt:lpstr>Exportaciones por segmento de precios</vt:lpstr>
      <vt:lpstr>Precio promedio exportaciones</vt:lpstr>
      <vt:lpstr>Principales destinos vino embotellado</vt:lpstr>
      <vt:lpstr>Principales destinos de vinos sobre US$50/caja</vt:lpstr>
      <vt:lpstr>Tipo de Cambio Principales mercados respecto al peso chileno</vt:lpstr>
      <vt:lpstr>Tipo de Cambio Multilateral del Vino (TCMV)</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María Paz Arzola</dc:creator>
  <cp:lastModifiedBy>Claudia Carbonell</cp:lastModifiedBy>
  <cp:revision>4984</cp:revision>
  <cp:lastPrinted>2020-12-03T17:38:58Z</cp:lastPrinted>
  <dcterms:created xsi:type="dcterms:W3CDTF">2016-07-14T17:17:48Z</dcterms:created>
  <dcterms:modified xsi:type="dcterms:W3CDTF">2025-03-03T21:11:25Z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0x0101003118E399E19E48499F98DC0240F8EBF5</vt:lpwstr>
  </property>
</Properties>
</file>